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9" r:id="rId3"/>
    <p:sldId id="346" r:id="rId4"/>
    <p:sldId id="258" r:id="rId5"/>
    <p:sldId id="344" r:id="rId6"/>
    <p:sldId id="345" r:id="rId7"/>
    <p:sldId id="260" r:id="rId8"/>
    <p:sldId id="347" r:id="rId9"/>
    <p:sldId id="296" r:id="rId10"/>
    <p:sldId id="297" r:id="rId11"/>
    <p:sldId id="298" r:id="rId12"/>
    <p:sldId id="355" r:id="rId13"/>
    <p:sldId id="267" r:id="rId14"/>
    <p:sldId id="336" r:id="rId15"/>
    <p:sldId id="274" r:id="rId16"/>
    <p:sldId id="275" r:id="rId17"/>
    <p:sldId id="348" r:id="rId18"/>
    <p:sldId id="278" r:id="rId19"/>
    <p:sldId id="279" r:id="rId20"/>
    <p:sldId id="280" r:id="rId21"/>
    <p:sldId id="300" r:id="rId22"/>
    <p:sldId id="282" r:id="rId23"/>
    <p:sldId id="334" r:id="rId24"/>
    <p:sldId id="284" r:id="rId25"/>
    <p:sldId id="301" r:id="rId26"/>
    <p:sldId id="287" r:id="rId27"/>
    <p:sldId id="286" r:id="rId28"/>
    <p:sldId id="351" r:id="rId29"/>
    <p:sldId id="337" r:id="rId30"/>
    <p:sldId id="290" r:id="rId31"/>
    <p:sldId id="302" r:id="rId32"/>
    <p:sldId id="303" r:id="rId33"/>
    <p:sldId id="292" r:id="rId34"/>
    <p:sldId id="304" r:id="rId35"/>
    <p:sldId id="305" r:id="rId36"/>
    <p:sldId id="308" r:id="rId37"/>
    <p:sldId id="341" r:id="rId38"/>
    <p:sldId id="309" r:id="rId39"/>
    <p:sldId id="295" r:id="rId40"/>
    <p:sldId id="312" r:id="rId41"/>
    <p:sldId id="352" r:id="rId42"/>
    <p:sldId id="313" r:id="rId43"/>
    <p:sldId id="314" r:id="rId44"/>
    <p:sldId id="338" r:id="rId45"/>
    <p:sldId id="315" r:id="rId46"/>
    <p:sldId id="316" r:id="rId47"/>
    <p:sldId id="317" r:id="rId48"/>
    <p:sldId id="318" r:id="rId49"/>
    <p:sldId id="319" r:id="rId50"/>
    <p:sldId id="320" r:id="rId51"/>
    <p:sldId id="339" r:id="rId52"/>
    <p:sldId id="322" r:id="rId53"/>
    <p:sldId id="324" r:id="rId54"/>
    <p:sldId id="327" r:id="rId55"/>
    <p:sldId id="353" r:id="rId56"/>
    <p:sldId id="328" r:id="rId57"/>
    <p:sldId id="329" r:id="rId58"/>
    <p:sldId id="356" r:id="rId59"/>
    <p:sldId id="330" r:id="rId60"/>
    <p:sldId id="332" r:id="rId61"/>
    <p:sldId id="340" r:id="rId62"/>
    <p:sldId id="333" r:id="rId63"/>
    <p:sldId id="323" r:id="rId64"/>
    <p:sldId id="326" r:id="rId65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938"/>
  </p:normalViewPr>
  <p:slideViewPr>
    <p:cSldViewPr snapToGrid="0">
      <p:cViewPr>
        <p:scale>
          <a:sx n="80" d="100"/>
          <a:sy n="80" d="100"/>
        </p:scale>
        <p:origin x="1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2560C-DBF4-4D4C-99C7-9A94369E6B6F}" type="datetimeFigureOut">
              <a:rPr lang="en-SA" smtClean="0"/>
              <a:t>14/04/2023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78B0F-737F-B24A-8835-26CF6BE29A2D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37099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SA" dirty="0"/>
              <a:t>t’s about having a didgital twin representation of the diff</a:t>
            </a:r>
            <a:r>
              <a:rPr lang="en-US" dirty="0"/>
              <a:t>e</a:t>
            </a:r>
            <a:r>
              <a:rPr lang="en-SA" dirty="0"/>
              <a:t>rent iiot devicess to make informed descions 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78B0F-737F-B24A-8835-26CF6BE29A2D}" type="slidenum">
              <a:rPr lang="en-SA" smtClean="0"/>
              <a:t>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85145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E062E"/>
                </a:solidFill>
                <a:effectLst/>
                <a:latin typeface="Times" pitchFamily="2" charset="0"/>
              </a:rPr>
              <a:t>is the curve fitting coefficient</a:t>
            </a:r>
          </a:p>
          <a:p>
            <a:r>
              <a:rPr lang="en-US" dirty="0"/>
              <a:t>L</a:t>
            </a:r>
            <a:r>
              <a:rPr lang="en-SA" dirty="0"/>
              <a:t>ook for lj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78B0F-737F-B24A-8835-26CF6BE29A2D}" type="slidenum">
              <a:rPr lang="en-SA" smtClean="0"/>
              <a:t>22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384252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SA" dirty="0"/>
              <a:t>egma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78B0F-737F-B24A-8835-26CF6BE29A2D}" type="slidenum">
              <a:rPr lang="en-SA" smtClean="0"/>
              <a:t>32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297544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2E062E"/>
                </a:solidFill>
                <a:effectLst/>
                <a:latin typeface="Helvetica" pitchFamily="2" charset="0"/>
              </a:rPr>
              <a:t>Cthd</a:t>
            </a:r>
            <a:r>
              <a:rPr lang="en-US" dirty="0">
                <a:solidFill>
                  <a:srgbClr val="2E062E"/>
                </a:solidFill>
                <a:effectLst/>
                <a:latin typeface="Helvetica" pitchFamily="2" charset="0"/>
              </a:rPr>
              <a:t> </a:t>
            </a:r>
            <a:r>
              <a:rPr lang="en-US" dirty="0">
                <a:solidFill>
                  <a:srgbClr val="2E062E"/>
                </a:solidFill>
                <a:effectLst/>
                <a:latin typeface="Times" pitchFamily="2" charset="0"/>
              </a:rPr>
              <a:t>is determined by the device power</a:t>
            </a:r>
          </a:p>
          <a:p>
            <a:r>
              <a:rPr lang="en-US" dirty="0">
                <a:solidFill>
                  <a:srgbClr val="2E062E"/>
                </a:solidFill>
                <a:effectLst/>
                <a:latin typeface="Times" pitchFamily="2" charset="0"/>
              </a:rPr>
              <a:t>supply.</a:t>
            </a:r>
          </a:p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78B0F-737F-B24A-8835-26CF6BE29A2D}" type="slidenum">
              <a:rPr lang="en-SA" smtClean="0"/>
              <a:t>34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759214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2E062E"/>
                </a:solidFill>
                <a:effectLst/>
                <a:latin typeface="Helvetica" pitchFamily="2" charset="0"/>
              </a:rPr>
              <a:t>Cthd</a:t>
            </a:r>
            <a:r>
              <a:rPr lang="en-US" dirty="0">
                <a:solidFill>
                  <a:srgbClr val="2E062E"/>
                </a:solidFill>
                <a:effectLst/>
                <a:latin typeface="Helvetica" pitchFamily="2" charset="0"/>
              </a:rPr>
              <a:t> </a:t>
            </a:r>
            <a:r>
              <a:rPr lang="en-US" dirty="0">
                <a:solidFill>
                  <a:srgbClr val="2E062E"/>
                </a:solidFill>
                <a:effectLst/>
                <a:latin typeface="Times" pitchFamily="2" charset="0"/>
              </a:rPr>
              <a:t>is determined by the device power</a:t>
            </a:r>
          </a:p>
          <a:p>
            <a:r>
              <a:rPr lang="en-US" dirty="0">
                <a:solidFill>
                  <a:srgbClr val="2E062E"/>
                </a:solidFill>
                <a:effectLst/>
                <a:latin typeface="Times" pitchFamily="2" charset="0"/>
              </a:rPr>
              <a:t>supply.</a:t>
            </a:r>
          </a:p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78B0F-737F-B24A-8835-26CF6BE29A2D}" type="slidenum">
              <a:rPr lang="en-SA" smtClean="0"/>
              <a:t>38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11843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deep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dete</a:t>
            </a:r>
            <a:r>
              <a:rPr lang="en-US" dirty="0" err="1">
                <a:solidFill>
                  <a:srgbClr val="2E062E"/>
                </a:solidFill>
                <a:effectLst/>
                <a:latin typeface="Times" pitchFamily="2" charset="0"/>
              </a:rPr>
              <a:t>deep</a:t>
            </a:r>
            <a:r>
              <a:rPr lang="en-US" dirty="0">
                <a:solidFill>
                  <a:srgbClr val="2E062E"/>
                </a:solidFill>
                <a:effectLst/>
                <a:latin typeface="Times" pitchFamily="2" charset="0"/>
              </a:rPr>
              <a:t> Q-network</a:t>
            </a:r>
          </a:p>
          <a:p>
            <a:r>
              <a:rPr lang="en-US" dirty="0">
                <a:solidFill>
                  <a:srgbClr val="2E062E"/>
                </a:solidFill>
                <a:effectLst/>
                <a:latin typeface="Times" pitchFamily="2" charset="0"/>
              </a:rPr>
              <a:t>(DQN) </a:t>
            </a:r>
          </a:p>
          <a:p>
            <a:r>
              <a:rPr lang="en-US" dirty="0">
                <a:solidFill>
                  <a:srgbClr val="2E062E"/>
                </a:solidFill>
                <a:effectLst/>
                <a:latin typeface="Times" pitchFamily="2" charset="0"/>
              </a:rPr>
              <a:t>they address this</a:t>
            </a:r>
          </a:p>
          <a:p>
            <a:r>
              <a:rPr lang="en-US" dirty="0">
                <a:solidFill>
                  <a:srgbClr val="2E062E"/>
                </a:solidFill>
                <a:effectLst/>
                <a:latin typeface="Times" pitchFamily="2" charset="0"/>
              </a:rPr>
              <a:t>MDP problem through the deep deterministic policy gradient</a:t>
            </a:r>
          </a:p>
          <a:p>
            <a:r>
              <a:rPr lang="en-US" dirty="0">
                <a:solidFill>
                  <a:srgbClr val="2E062E"/>
                </a:solidFill>
                <a:effectLst/>
                <a:latin typeface="Times" pitchFamily="2" charset="0"/>
              </a:rPr>
              <a:t>(DDPG)</a:t>
            </a:r>
          </a:p>
          <a:p>
            <a:endParaRPr lang="en-US" b="0" i="0" dirty="0">
              <a:solidFill>
                <a:srgbClr val="2E062E"/>
              </a:solidFill>
              <a:effectLst/>
              <a:latin typeface="Times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78B0F-737F-B24A-8835-26CF6BE29A2D}" type="slidenum">
              <a:rPr lang="en-SA" smtClean="0"/>
              <a:t>43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526319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78B0F-737F-B24A-8835-26CF6BE29A2D}" type="slidenum">
              <a:rPr lang="en-SA" smtClean="0"/>
              <a:t>45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11772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78B0F-737F-B24A-8835-26CF6BE29A2D}" type="slidenum">
              <a:rPr lang="en-SA" smtClean="0"/>
              <a:t>52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125540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78B0F-737F-B24A-8835-26CF6BE29A2D}" type="slidenum">
              <a:rPr lang="en-SA" smtClean="0"/>
              <a:t>56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626615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78B0F-737F-B24A-8835-26CF6BE29A2D}" type="slidenum">
              <a:rPr lang="en-SA" smtClean="0"/>
              <a:t>58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78261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SA" dirty="0"/>
              <a:t>t’s about having a didgital twin representation of the diff</a:t>
            </a:r>
            <a:r>
              <a:rPr lang="en-US" dirty="0"/>
              <a:t>e</a:t>
            </a:r>
            <a:r>
              <a:rPr lang="en-SA" dirty="0"/>
              <a:t>rent iiot devicess to make informed descions 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78B0F-737F-B24A-8835-26CF6BE29A2D}" type="slidenum">
              <a:rPr lang="en-SA" smtClean="0"/>
              <a:t>5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11504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2E062E"/>
                </a:solidFill>
                <a:effectLst/>
                <a:latin typeface="Times" pitchFamily="2" charset="0"/>
              </a:rPr>
              <a:t>complex network environment</a:t>
            </a:r>
          </a:p>
          <a:p>
            <a:endParaRPr lang="en-SA" dirty="0"/>
          </a:p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78B0F-737F-B24A-8835-26CF6BE29A2D}" type="slidenum">
              <a:rPr lang="en-SA" smtClean="0"/>
              <a:t>6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74508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78B0F-737F-B24A-8835-26CF6BE29A2D}" type="slidenum">
              <a:rPr lang="en-SA" smtClean="0"/>
              <a:t>7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034644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78B0F-737F-B24A-8835-26CF6BE29A2D}" type="slidenum">
              <a:rPr lang="en-SA" smtClean="0"/>
              <a:t>14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708690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78B0F-737F-B24A-8835-26CF6BE29A2D}" type="slidenum">
              <a:rPr lang="en-SA" smtClean="0"/>
              <a:t>16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550434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78B0F-737F-B24A-8835-26CF6BE29A2D}" type="slidenum">
              <a:rPr lang="en-SA" smtClean="0"/>
              <a:t>17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218785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S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the refrence [1] which involves detecting and deleting incomplete and outlier data samples.</a:t>
            </a:r>
            <a:r>
              <a:rPr lang="en-SA" dirty="0">
                <a:effectLst/>
              </a:rPr>
              <a:t> </a:t>
            </a:r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78B0F-737F-B24A-8835-26CF6BE29A2D}" type="slidenum">
              <a:rPr lang="en-SA" smtClean="0"/>
              <a:t>18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79335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Here, </a:t>
            </a:r>
            <a:r>
              <a:rPr lang="el-GR" b="0" i="0" u="none" strike="noStrike" dirty="0">
                <a:effectLst/>
                <a:latin typeface="MathJax_Math-italic"/>
              </a:rPr>
              <a:t>ν</a:t>
            </a:r>
            <a:r>
              <a:rPr lang="el-GR" b="0" i="0" u="none" strike="noStrike" dirty="0">
                <a:effectLst/>
                <a:latin typeface="MathJax_Main"/>
              </a:rPr>
              <a:t>(</a:t>
            </a:r>
            <a:r>
              <a:rPr lang="el-GR" b="0" i="0" u="none" strike="noStrike" dirty="0" err="1">
                <a:effectLst/>
                <a:latin typeface="MathJax_Math-italic"/>
              </a:rPr>
              <a:t>ϕ</a:t>
            </a:r>
            <a:r>
              <a:rPr lang="en-US" b="0" i="0" u="none" strike="noStrike" dirty="0" err="1">
                <a:effectLst/>
                <a:latin typeface="MathJax_Math-italic"/>
              </a:rPr>
              <a:t>i</a:t>
            </a:r>
            <a:r>
              <a:rPr lang="en-US" b="0" i="0" u="none" strike="noStrike" dirty="0">
                <a:effectLst/>
                <a:latin typeface="MathJax_Main"/>
              </a:rPr>
              <a:t>)=</a:t>
            </a:r>
            <a:r>
              <a:rPr lang="el-GR" b="0" i="0" u="none" strike="noStrike" dirty="0">
                <a:effectLst/>
                <a:latin typeface="MathJax_Math-italic"/>
              </a:rPr>
              <a:t>α</a:t>
            </a:r>
            <a:r>
              <a:rPr lang="el-GR" b="0" i="0" u="none" strike="noStrike" dirty="0">
                <a:effectLst/>
                <a:latin typeface="MathJax_Main"/>
              </a:rPr>
              <a:t>4</a:t>
            </a:r>
            <a:r>
              <a:rPr lang="en-US" b="0" i="0" u="none" strike="noStrike" dirty="0">
                <a:effectLst/>
                <a:latin typeface="MathJax_Math-italic"/>
              </a:rPr>
              <a:t>e</a:t>
            </a:r>
            <a:r>
              <a:rPr lang="en-US" b="0" i="0" u="none" strike="noStrike" baseline="30000" dirty="0">
                <a:effectLst/>
                <a:latin typeface="MathJax_Main"/>
              </a:rPr>
              <a:t>−</a:t>
            </a:r>
            <a:r>
              <a:rPr lang="en-US" b="0" i="0" u="none" strike="noStrike" baseline="30000" dirty="0">
                <a:effectLst/>
                <a:latin typeface="MathJax_Size2"/>
              </a:rPr>
              <a:t>(</a:t>
            </a:r>
            <a:r>
              <a:rPr lang="el-GR" b="0" i="0" u="none" strike="noStrike" baseline="30000" dirty="0">
                <a:effectLst/>
                <a:latin typeface="MathJax_Math-italic"/>
              </a:rPr>
              <a:t>α</a:t>
            </a:r>
            <a:r>
              <a:rPr lang="el-GR" b="0" i="0" u="none" strike="noStrike" baseline="30000" dirty="0">
                <a:effectLst/>
                <a:latin typeface="MathJax_Main"/>
              </a:rPr>
              <a:t>5+</a:t>
            </a:r>
            <a:r>
              <a:rPr lang="el-GR" b="0" i="0" u="none" strike="noStrike" baseline="30000" dirty="0">
                <a:effectLst/>
                <a:latin typeface="MathJax_Math-italic"/>
              </a:rPr>
              <a:t>ϕ</a:t>
            </a:r>
            <a:r>
              <a:rPr lang="en-US" b="0" i="0" u="none" strike="noStrike" baseline="30000" dirty="0" err="1">
                <a:effectLst/>
                <a:latin typeface="MathJax_Math-italic"/>
              </a:rPr>
              <a:t>i</a:t>
            </a:r>
            <a:r>
              <a:rPr lang="el-GR" b="0" i="0" u="none" strike="noStrike" baseline="30000" dirty="0">
                <a:effectLst/>
                <a:latin typeface="MathJax_Math-italic"/>
              </a:rPr>
              <a:t>α</a:t>
            </a:r>
            <a:r>
              <a:rPr lang="el-GR" b="0" i="0" u="none" strike="noStrike" baseline="30000" dirty="0">
                <a:effectLst/>
                <a:latin typeface="MathJax_Main"/>
              </a:rPr>
              <a:t>6</a:t>
            </a:r>
            <a:r>
              <a:rPr lang="el-GR" b="0" i="0" u="none" strike="noStrike" baseline="30000" dirty="0">
                <a:effectLst/>
                <a:latin typeface="MathJax_Size2"/>
              </a:rPr>
              <a:t>)</a:t>
            </a:r>
            <a:r>
              <a:rPr lang="el-GR" b="0" i="0" u="none" strike="noStrike" baseline="30000" dirty="0">
                <a:effectLst/>
                <a:latin typeface="MathJax_Main"/>
              </a:rPr>
              <a:t>2</a:t>
            </a:r>
            <a:r>
              <a:rPr lang="el-GR" b="0" i="0" u="none" strike="noStrike" dirty="0">
                <a:effectLst/>
                <a:latin typeface="MathJax_Main"/>
              </a:rPr>
              <a:t>&lt;1</a:t>
            </a:r>
            <a:r>
              <a:rPr lang="el-GR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where </a:t>
            </a:r>
            <a:r>
              <a:rPr lang="el-GR" b="0" i="0" u="none" strike="noStrike" dirty="0">
                <a:effectLst/>
                <a:latin typeface="MathJax_Math-italic"/>
              </a:rPr>
              <a:t>α</a:t>
            </a:r>
            <a:r>
              <a:rPr lang="en-US" b="0" i="0" u="none" strike="noStrike" baseline="-25000" dirty="0">
                <a:effectLst/>
                <a:latin typeface="MathJax_Math-italic"/>
              </a:rPr>
              <a:t>k</a:t>
            </a:r>
            <a:r>
              <a:rPr lang="en-US" b="0" i="0" u="none" strike="noStrike" dirty="0">
                <a:effectLst/>
                <a:latin typeface="MathJax_Main"/>
              </a:rPr>
              <a:t>&gt;0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</a:t>
            </a:r>
            <a:r>
              <a:rPr lang="en-US" b="0" i="0" u="none" strike="noStrike" dirty="0">
                <a:effectLst/>
                <a:latin typeface="MathJax_Main"/>
              </a:rPr>
              <a:t>(1≤</a:t>
            </a:r>
            <a:r>
              <a:rPr lang="en-US" b="0" i="0" u="none" strike="noStrike" dirty="0">
                <a:effectLst/>
                <a:latin typeface="MathJax_Math-italic"/>
              </a:rPr>
              <a:t>k</a:t>
            </a:r>
            <a:r>
              <a:rPr lang="en-US" b="0" i="0" u="none" strike="noStrike" dirty="0">
                <a:effectLst/>
                <a:latin typeface="MathJax_Main"/>
              </a:rPr>
              <a:t>≤6)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is the curve fitting coefficient. </a:t>
            </a:r>
          </a:p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78B0F-737F-B24A-8835-26CF6BE29A2D}" type="slidenum">
              <a:rPr lang="en-SA" smtClean="0"/>
              <a:t>21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49503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BD271-E2BD-0B19-4346-F95A83929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E81077-6496-5A64-7476-0AEF0C65F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F4FB1-147E-C9EF-FDA0-5E40DB6D6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7B56-6A5E-6C43-A4A0-F2598A172AB2}" type="datetimeFigureOut">
              <a:rPr lang="en-SA" smtClean="0"/>
              <a:t>14/04/2023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154E6-09A8-001F-1590-E40D3E2E4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7981C-BACB-EFD3-4E02-EAAAF8355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07E0-4EA8-C249-BA91-500471F255A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743613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03086-D8A1-72DF-C504-937282C09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AC5424-3DFC-A32F-50E7-CED6FDE99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5E770-C092-C831-07E7-CE38A8CF0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7B56-6A5E-6C43-A4A0-F2598A172AB2}" type="datetimeFigureOut">
              <a:rPr lang="en-SA" smtClean="0"/>
              <a:t>14/04/2023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10D50-1902-75A8-1DFA-2620F485D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B9EE7-1669-04AE-4CA7-79481FEAB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07E0-4EA8-C249-BA91-500471F255A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19034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C2FFA4-8F78-98BE-C21D-C217BEAB85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88884-5D48-8AA0-8192-ABD984F49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874F2-AE9A-3F6C-A4A7-93D824EB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7B56-6A5E-6C43-A4A0-F2598A172AB2}" type="datetimeFigureOut">
              <a:rPr lang="en-SA" smtClean="0"/>
              <a:t>14/04/2023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81B86-14CD-1ED7-6027-F9A9BF944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C04F1-F4B2-BE19-1229-446FE7C2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07E0-4EA8-C249-BA91-500471F255A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6401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08DAA-2A5F-C3FF-B60A-4661E8A19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7DCDD-5F26-1BD7-7857-0C2402C35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87B30-C8E2-E02A-E8B2-29466D0D5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7B56-6A5E-6C43-A4A0-F2598A172AB2}" type="datetimeFigureOut">
              <a:rPr lang="en-SA" smtClean="0"/>
              <a:t>14/04/2023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C7B40-A970-58D2-2433-E997BEA7F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6D3A9-D91E-E94D-29B7-1FB8E4B0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07E0-4EA8-C249-BA91-500471F255A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48697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935E-4319-5FAA-ED8B-84A042EA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855A1-628F-18E4-5B52-5FFAD6DF4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3DE72-64E5-D7AE-450F-5EA04C3D1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7B56-6A5E-6C43-A4A0-F2598A172AB2}" type="datetimeFigureOut">
              <a:rPr lang="en-SA" smtClean="0"/>
              <a:t>14/04/2023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2FD7B-6F25-C55F-7696-B7A0A482B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D3228-B175-2CBE-41DC-61A70B070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07E0-4EA8-C249-BA91-500471F255A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377424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1B33B-1967-1BC2-6E96-39E19638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A424F-96B6-431A-186C-E34B4A37A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18D8C-DFA9-BDA6-0F93-F29C9FC0A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C6D24-336A-23F1-A968-7AEDFFB3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7B56-6A5E-6C43-A4A0-F2598A172AB2}" type="datetimeFigureOut">
              <a:rPr lang="en-SA" smtClean="0"/>
              <a:t>14/04/2023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EEA7F-BC6F-6D71-DC9C-3B7847750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5956-FDDC-89D9-47A0-6ED2CEB3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07E0-4EA8-C249-BA91-500471F255A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919521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E1B8-9F6B-33D5-8E54-313CE465C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766EE-D507-204B-B768-8AE72324B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D728E-50E3-362E-81CB-3EB21DE81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851406-410B-1117-A296-E72C4FE2D0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7626A0-DBD9-DB73-7A56-398FF8A4D1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4943AC-6CE1-68E6-448C-9F695C5AB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7B56-6A5E-6C43-A4A0-F2598A172AB2}" type="datetimeFigureOut">
              <a:rPr lang="en-SA" smtClean="0"/>
              <a:t>14/04/2023 R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ED4A2A-C740-3480-89C6-28B90EFA0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1EC341-475F-00DC-CEA9-1BA04FC0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07E0-4EA8-C249-BA91-500471F255A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208320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17A2-E392-D987-F3C4-34432A18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8C518-D699-EDF9-C680-20F99EED7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7B56-6A5E-6C43-A4A0-F2598A172AB2}" type="datetimeFigureOut">
              <a:rPr lang="en-SA" smtClean="0"/>
              <a:t>14/04/2023 R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48052-B238-505D-9FA4-4FC9203A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73ADD-B46A-23EB-993D-260F64321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07E0-4EA8-C249-BA91-500471F255A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19009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A21C1-EBA4-B5DD-1F11-C3BC41315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7B56-6A5E-6C43-A4A0-F2598A172AB2}" type="datetimeFigureOut">
              <a:rPr lang="en-SA" smtClean="0"/>
              <a:t>14/04/2023 R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526B56-AD64-F72C-92EB-BCB35D1F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90378-C789-6855-4790-570FCDDD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07E0-4EA8-C249-BA91-500471F255A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89739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EE812-97C6-6917-A010-EE031626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E61E7-BEDD-31B1-AC78-40F3106D0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980B2-07A2-C11B-762B-909DE8E6A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E2CD0-99F1-50ED-E87E-C80D6D94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7B56-6A5E-6C43-A4A0-F2598A172AB2}" type="datetimeFigureOut">
              <a:rPr lang="en-SA" smtClean="0"/>
              <a:t>14/04/2023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980A1-EF94-ADFE-84CB-DDBAA6BF5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8769D-7BC1-220A-C75F-EA0A81D3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07E0-4EA8-C249-BA91-500471F255A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75720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50094-A041-951F-63F2-90B90848D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176404-E89E-646B-681E-D011AFE1A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A8C7F-1710-7722-08C7-2C763F740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4652A-A6B2-42C0-1B8F-3EC1AD163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7B56-6A5E-6C43-A4A0-F2598A172AB2}" type="datetimeFigureOut">
              <a:rPr lang="en-SA" smtClean="0"/>
              <a:t>14/04/2023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68BD1-5BCE-57C7-B141-86B6AE984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F6CD8-84F7-015B-D2BB-45371BC2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07E0-4EA8-C249-BA91-500471F255A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91006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0B358-B573-1D15-EF90-2E47BC22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CB0F6-6326-4181-7EB7-C7BAF20FB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62FAD-448B-A4D8-FCCB-277F946368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77B56-6A5E-6C43-A4A0-F2598A172AB2}" type="datetimeFigureOut">
              <a:rPr lang="en-SA" smtClean="0"/>
              <a:t>14/04/2023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64627-3C5F-AFD8-8F8F-84B2BA0E6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E045C-C233-616D-45A6-47A366A2F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D07E0-4EA8-C249-BA91-500471F255A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59159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uthor/37396484300" TargetMode="External"/><Relationship Id="rId7" Type="http://schemas.openxmlformats.org/officeDocument/2006/relationships/hyperlink" Target="https://ieeexplore.ieee.org/xpl/tocresult.jsp?isnumber=9989328&amp;punumber=9424" TargetMode="External"/><Relationship Id="rId2" Type="http://schemas.openxmlformats.org/officeDocument/2006/relationships/hyperlink" Target="https://ieeexplore.ieee.org/author/3708933288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eeexplore.ieee.org/xpl/RecentIssue.jsp?punumber=9424" TargetMode="External"/><Relationship Id="rId5" Type="http://schemas.openxmlformats.org/officeDocument/2006/relationships/hyperlink" Target="https://ieeexplore.ieee.org/author/37589041400" TargetMode="External"/><Relationship Id="rId4" Type="http://schemas.openxmlformats.org/officeDocument/2006/relationships/hyperlink" Target="https://ieeexplore.ieee.org/author/37656807500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science/article/pii/S1084804521002988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7B993D-0A7D-F79C-4182-F29BEDA0C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Optimizing Federated Learning With Deep Reinforcement Learning for Digital Twin Empowered Industrial IoT</a:t>
            </a:r>
            <a:endParaRPr lang="en-SA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70D83D-18C8-5C31-6042-15CE25F6C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r>
              <a:rPr lang="en-US" sz="1500" b="0" i="0" u="none" strike="noStrike">
                <a:effectLst/>
                <a:latin typeface="HelveticaNeue Regular"/>
                <a:hlinkClick r:id="rId2"/>
              </a:rPr>
              <a:t>Wei Yang</a:t>
            </a:r>
            <a:r>
              <a:rPr lang="en-US" sz="1500" b="0" i="0">
                <a:effectLst/>
                <a:latin typeface="HelveticaNeue Regular"/>
              </a:rPr>
              <a:t>; </a:t>
            </a:r>
            <a:r>
              <a:rPr lang="en-US" sz="1500" b="0" i="0" u="none" strike="noStrike">
                <a:effectLst/>
                <a:latin typeface="HelveticaNeue Regular"/>
                <a:hlinkClick r:id="rId3"/>
              </a:rPr>
              <a:t>Wei Xiang</a:t>
            </a:r>
            <a:r>
              <a:rPr lang="en-US" sz="1500" b="0" i="0">
                <a:effectLst/>
                <a:latin typeface="HelveticaNeue Regular"/>
              </a:rPr>
              <a:t>; </a:t>
            </a:r>
            <a:r>
              <a:rPr lang="en-US" sz="1500" b="0" i="0" u="none" strike="noStrike">
                <a:effectLst/>
                <a:latin typeface="HelveticaNeue Regular"/>
                <a:hlinkClick r:id="rId4"/>
              </a:rPr>
              <a:t>Yuan Yang</a:t>
            </a:r>
            <a:r>
              <a:rPr lang="en-US" sz="1500" b="0" i="0">
                <a:effectLst/>
                <a:latin typeface="HelveticaNeue Regular"/>
              </a:rPr>
              <a:t>; </a:t>
            </a:r>
            <a:r>
              <a:rPr lang="en-US" sz="1500" b="0" i="0" u="none" strike="noStrike">
                <a:effectLst/>
                <a:latin typeface="HelveticaNeue Regular"/>
                <a:hlinkClick r:id="rId5"/>
              </a:rPr>
              <a:t>Peng Cheng</a:t>
            </a:r>
            <a:endParaRPr lang="en-US" sz="1500" b="1" i="0">
              <a:effectLst/>
              <a:latin typeface="HelveticaNeue Regular"/>
            </a:endParaRPr>
          </a:p>
          <a:p>
            <a:r>
              <a:rPr lang="en-US" sz="1500" b="1" i="0">
                <a:effectLst/>
                <a:latin typeface="HelveticaNeue Regular"/>
              </a:rPr>
              <a:t>Published in: </a:t>
            </a:r>
            <a:r>
              <a:rPr lang="en-US" sz="1500" b="0" i="0" u="none" strike="noStrike">
                <a:effectLst/>
                <a:latin typeface="HelveticaNeue 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IEEE Transactions on Industrial Informatics</a:t>
            </a:r>
            <a:r>
              <a:rPr lang="en-US" sz="1500" b="0" i="0">
                <a:effectLst/>
                <a:latin typeface="HelveticaNeue Regular"/>
              </a:rPr>
              <a:t> ( Volume: 19, </a:t>
            </a:r>
            <a:r>
              <a:rPr lang="en-US" sz="1500" b="0" i="0" u="none" strike="noStrike">
                <a:effectLst/>
                <a:latin typeface="HelveticaNeue 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Issue: 2</a:t>
            </a:r>
            <a:r>
              <a:rPr lang="en-US" sz="1500" b="0" i="0">
                <a:effectLst/>
                <a:latin typeface="HelveticaNeue Regular"/>
              </a:rPr>
              <a:t>, </a:t>
            </a:r>
            <a:r>
              <a:rPr lang="en-US" sz="1500" b="0" i="0" u="sng">
                <a:effectLst/>
                <a:latin typeface="HelveticaNeue Regular"/>
              </a:rPr>
              <a:t>February 2023</a:t>
            </a:r>
            <a:r>
              <a:rPr lang="en-US" sz="1500" b="0" i="0">
                <a:effectLst/>
                <a:latin typeface="HelveticaNeue Regular"/>
              </a:rPr>
              <a:t>)</a:t>
            </a:r>
            <a:endParaRPr lang="en-SA" sz="15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818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04BA-D0F2-A60F-50A8-8E334A52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System Model</a:t>
            </a:r>
            <a:endParaRPr lang="en-SA" sz="4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5D4B4-D610-A3DD-8B8C-B671B32FA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A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9FBF514-4042-A23C-7006-A75EF3CFA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2451894"/>
            <a:ext cx="104140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FC877F-E197-7F74-6528-85A763883882}"/>
              </a:ext>
            </a:extLst>
          </p:cNvPr>
          <p:cNvSpPr txBox="1"/>
          <p:nvPr/>
        </p:nvSpPr>
        <p:spPr>
          <a:xfrm>
            <a:off x="3249019" y="6308398"/>
            <a:ext cx="579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Fig. 1.</a:t>
            </a:r>
            <a:r>
              <a:rPr lang="en-US" dirty="0">
                <a:effectLst/>
              </a:rPr>
              <a:t>Federated learning for digital twin empowered </a:t>
            </a:r>
            <a:r>
              <a:rPr lang="en-US" dirty="0" err="1">
                <a:effectLst/>
              </a:rPr>
              <a:t>IIoT</a:t>
            </a:r>
            <a:r>
              <a:rPr lang="en-US" dirty="0">
                <a:effectLst/>
              </a:rPr>
              <a:t>.</a:t>
            </a:r>
          </a:p>
          <a:p>
            <a:endParaRPr lang="en-S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BBBA5-C0A3-4DEE-26D9-8B9E8CE946AE}"/>
                  </a:ext>
                </a:extLst>
              </p:cNvPr>
              <p:cNvSpPr txBox="1"/>
              <p:nvPr/>
            </p:nvSpPr>
            <p:spPr>
              <a:xfrm>
                <a:off x="1121568" y="5529263"/>
                <a:ext cx="610076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Client devices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{1, 2, . . ., N}, </a:t>
                </a:r>
                <a:r>
                  <a:rPr lang="en-US" dirty="0"/>
                  <a:t>with local data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𝔇</m:t>
                    </m:r>
                  </m:oMath>
                </a14:m>
                <a:r>
                  <a:rPr lang="en-US" baseline="-25000" dirty="0">
                    <a:solidFill>
                      <a:srgbClr val="FF0000"/>
                    </a:solidFill>
                  </a:rPr>
                  <a:t>i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2E062E"/>
                  </a:solidFill>
                  <a:effectLst/>
                  <a:latin typeface="Helvetica" pitchFamily="2" charset="0"/>
                </a:endParaRPr>
              </a:p>
              <a:p>
                <a:r>
                  <a:rPr lang="en-US" dirty="0"/>
                  <a:t>with dimension </a:t>
                </a:r>
                <a:r>
                  <a:rPr lang="en-US" dirty="0">
                    <a:solidFill>
                      <a:srgbClr val="FF0000"/>
                    </a:solidFill>
                  </a:rPr>
                  <a:t>D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i</a:t>
                </a:r>
                <a:r>
                  <a:rPr lang="en-US" dirty="0">
                    <a:solidFill>
                      <a:srgbClr val="FF0000"/>
                    </a:solidFill>
                  </a:rPr>
                  <a:t> = |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𝔇</m:t>
                    </m:r>
                  </m:oMath>
                </a14:m>
                <a:r>
                  <a:rPr lang="en-US" baseline="-25000" dirty="0">
                    <a:solidFill>
                      <a:srgbClr val="FF0000"/>
                    </a:solidFill>
                  </a:rPr>
                  <a:t>i</a:t>
                </a:r>
                <a:r>
                  <a:rPr lang="en-US" dirty="0">
                    <a:solidFill>
                      <a:srgbClr val="FF0000"/>
                    </a:solidFill>
                  </a:rPr>
                  <a:t>|.</a:t>
                </a:r>
                <a:endParaRPr lang="ar-SA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BBBA5-C0A3-4DEE-26D9-8B9E8CE94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568" y="5529263"/>
                <a:ext cx="6100762" cy="646331"/>
              </a:xfrm>
              <a:prstGeom prst="rect">
                <a:avLst/>
              </a:prstGeom>
              <a:blipFill>
                <a:blip r:embed="rId3"/>
                <a:stretch>
                  <a:fillRect l="-832" t="-3846" b="-15385"/>
                </a:stretch>
              </a:blipFill>
            </p:spPr>
            <p:txBody>
              <a:bodyPr/>
              <a:lstStyle/>
              <a:p>
                <a:r>
                  <a:rPr lang="en-S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5860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04BA-D0F2-A60F-50A8-8E334A52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System Model</a:t>
            </a:r>
            <a:endParaRPr lang="en-SA" sz="4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5D4B4-D610-A3DD-8B8C-B671B32FA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A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9FBF514-4042-A23C-7006-A75EF3CFA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2451894"/>
            <a:ext cx="104140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FC877F-E197-7F74-6528-85A763883882}"/>
              </a:ext>
            </a:extLst>
          </p:cNvPr>
          <p:cNvSpPr txBox="1"/>
          <p:nvPr/>
        </p:nvSpPr>
        <p:spPr>
          <a:xfrm>
            <a:off x="3249019" y="6308398"/>
            <a:ext cx="579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Fig. 1.</a:t>
            </a:r>
            <a:r>
              <a:rPr lang="en-US" dirty="0">
                <a:effectLst/>
              </a:rPr>
              <a:t>Federated learning for digital twin empowered </a:t>
            </a:r>
            <a:r>
              <a:rPr lang="en-US" dirty="0" err="1">
                <a:effectLst/>
              </a:rPr>
              <a:t>IIoT</a:t>
            </a:r>
            <a:r>
              <a:rPr lang="en-US" dirty="0">
                <a:effectLst/>
              </a:rPr>
              <a:t>.</a:t>
            </a:r>
          </a:p>
          <a:p>
            <a:endParaRPr lang="en-S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C9AA89-D4EA-C608-5C96-F73B702922FE}"/>
                  </a:ext>
                </a:extLst>
              </p:cNvPr>
              <p:cNvSpPr txBox="1"/>
              <p:nvPr/>
            </p:nvSpPr>
            <p:spPr>
              <a:xfrm>
                <a:off x="3391757" y="1882009"/>
                <a:ext cx="6100762" cy="341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indent="-228600" defTabSz="91440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{1, 2, . . ., B}.</a:t>
                </a:r>
                <a:endParaRPr lang="ar-SA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C9AA89-D4EA-C608-5C96-F73B70292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757" y="1882009"/>
                <a:ext cx="6100762" cy="341632"/>
              </a:xfrm>
              <a:prstGeom prst="rect">
                <a:avLst/>
              </a:prstGeom>
              <a:blipFill>
                <a:blip r:embed="rId3"/>
                <a:stretch>
                  <a:fillRect l="-415" t="-17857" b="-25000"/>
                </a:stretch>
              </a:blipFill>
            </p:spPr>
            <p:txBody>
              <a:bodyPr/>
              <a:lstStyle/>
              <a:p>
                <a:r>
                  <a:rPr lang="en-S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50BBBA5-C0A3-4DEE-26D9-8B9E8CE946AE}"/>
              </a:ext>
            </a:extLst>
          </p:cNvPr>
          <p:cNvSpPr txBox="1"/>
          <p:nvPr/>
        </p:nvSpPr>
        <p:spPr>
          <a:xfrm>
            <a:off x="1121568" y="5529263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Client devices </a:t>
            </a:r>
            <a:r>
              <a:rPr lang="en-US" dirty="0">
                <a:solidFill>
                  <a:srgbClr val="FF0000"/>
                </a:solidFill>
              </a:rPr>
              <a:t>N = {1, 2, . . ., N}, </a:t>
            </a:r>
            <a:r>
              <a:rPr lang="en-US" dirty="0"/>
              <a:t>with local data 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baseline="-25000" dirty="0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with dimension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baseline="-25000" dirty="0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= |D</a:t>
            </a:r>
            <a:r>
              <a:rPr lang="en-US" baseline="-25000" dirty="0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|.</a:t>
            </a:r>
            <a:endParaRPr lang="ar-S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29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04BA-D0F2-A60F-50A8-8E334A52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System Model</a:t>
            </a:r>
            <a:endParaRPr lang="en-SA" sz="4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5D4B4-D610-A3DD-8B8C-B671B32FA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A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9FBF514-4042-A23C-7006-A75EF3CFA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2451894"/>
            <a:ext cx="104140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FC877F-E197-7F74-6528-85A763883882}"/>
              </a:ext>
            </a:extLst>
          </p:cNvPr>
          <p:cNvSpPr txBox="1"/>
          <p:nvPr/>
        </p:nvSpPr>
        <p:spPr>
          <a:xfrm>
            <a:off x="3249019" y="6308398"/>
            <a:ext cx="579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Fig. 1.</a:t>
            </a:r>
            <a:r>
              <a:rPr lang="en-US" dirty="0">
                <a:effectLst/>
              </a:rPr>
              <a:t>Federated learning for digital twin empowered </a:t>
            </a:r>
            <a:r>
              <a:rPr lang="en-US" dirty="0" err="1">
                <a:effectLst/>
              </a:rPr>
              <a:t>IIoT</a:t>
            </a:r>
            <a:r>
              <a:rPr lang="en-US" dirty="0">
                <a:effectLst/>
              </a:rPr>
              <a:t>.</a:t>
            </a:r>
          </a:p>
          <a:p>
            <a:endParaRPr lang="en-S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C9AA89-D4EA-C608-5C96-F73B702922FE}"/>
                  </a:ext>
                </a:extLst>
              </p:cNvPr>
              <p:cNvSpPr txBox="1"/>
              <p:nvPr/>
            </p:nvSpPr>
            <p:spPr>
              <a:xfrm>
                <a:off x="3391757" y="1882009"/>
                <a:ext cx="6100762" cy="341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indent="-228600" defTabSz="91440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{1, 2, . . ., B}.</a:t>
                </a:r>
                <a:endParaRPr lang="ar-SA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C9AA89-D4EA-C608-5C96-F73B70292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757" y="1882009"/>
                <a:ext cx="6100762" cy="341632"/>
              </a:xfrm>
              <a:prstGeom prst="rect">
                <a:avLst/>
              </a:prstGeom>
              <a:blipFill>
                <a:blip r:embed="rId3"/>
                <a:stretch>
                  <a:fillRect l="-415" t="-17857" b="-25000"/>
                </a:stretch>
              </a:blipFill>
            </p:spPr>
            <p:txBody>
              <a:bodyPr/>
              <a:lstStyle/>
              <a:p>
                <a:r>
                  <a:rPr lang="en-S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50BBBA5-C0A3-4DEE-26D9-8B9E8CE946AE}"/>
              </a:ext>
            </a:extLst>
          </p:cNvPr>
          <p:cNvSpPr txBox="1"/>
          <p:nvPr/>
        </p:nvSpPr>
        <p:spPr>
          <a:xfrm>
            <a:off x="1121568" y="5529263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Client devices </a:t>
            </a:r>
            <a:r>
              <a:rPr lang="en-US" dirty="0">
                <a:solidFill>
                  <a:srgbClr val="FF0000"/>
                </a:solidFill>
              </a:rPr>
              <a:t>N = {1, 2, . . ., N}, </a:t>
            </a:r>
            <a:r>
              <a:rPr lang="en-US" dirty="0"/>
              <a:t>with local data 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baseline="-25000" dirty="0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with dimension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baseline="-25000" dirty="0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= |D</a:t>
            </a:r>
            <a:r>
              <a:rPr lang="en-US" baseline="-25000" dirty="0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|.</a:t>
            </a:r>
            <a:endParaRPr lang="ar-SA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8E8EA-4D76-BE6C-304E-3624A3418743}"/>
              </a:ext>
            </a:extLst>
          </p:cNvPr>
          <p:cNvSpPr txBox="1"/>
          <p:nvPr/>
        </p:nvSpPr>
        <p:spPr>
          <a:xfrm>
            <a:off x="8259580" y="1456293"/>
            <a:ext cx="20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SA" dirty="0">
                <a:solidFill>
                  <a:srgbClr val="FF0000"/>
                </a:solidFill>
              </a:rPr>
              <a:t>ederated learning </a:t>
            </a:r>
          </a:p>
        </p:txBody>
      </p:sp>
    </p:spTree>
    <p:extLst>
      <p:ext uri="{BB962C8B-B14F-4D97-AF65-F5344CB8AC3E}">
        <p14:creationId xmlns:p14="http://schemas.microsoft.com/office/powerpoint/2010/main" val="2031376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624BB-CDF3-147B-82FD-76CBCCD9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Digital twin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83DFB-C7A6-5A44-1634-7FC9EE3D0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time slot</a:t>
            </a:r>
            <a:r>
              <a:rPr lang="ar-SA" dirty="0"/>
              <a:t> </a:t>
            </a:r>
            <a:r>
              <a:rPr lang="en-US" dirty="0"/>
              <a:t>t, the DTs of device </a:t>
            </a:r>
            <a:r>
              <a:rPr lang="en-US" dirty="0" err="1"/>
              <a:t>i</a:t>
            </a:r>
            <a:r>
              <a:rPr lang="en-US" dirty="0"/>
              <a:t> and BS b are denoted by 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/>
              <a:t>DT</a:t>
            </a:r>
            <a:r>
              <a:rPr lang="en-US" baseline="-25000" dirty="0" err="1"/>
              <a:t>i</a:t>
            </a:r>
            <a:r>
              <a:rPr lang="en-US" dirty="0"/>
              <a:t>(t) = {M</a:t>
            </a:r>
            <a:r>
              <a:rPr lang="en-US" baseline="-25000" dirty="0"/>
              <a:t>i</a:t>
            </a:r>
            <a:r>
              <a:rPr lang="en-US" dirty="0"/>
              <a:t>(t), f</a:t>
            </a:r>
            <a:r>
              <a:rPr lang="en-US" baseline="-25000" dirty="0"/>
              <a:t>i</a:t>
            </a:r>
            <a:r>
              <a:rPr lang="en-US" dirty="0"/>
              <a:t>(t), P</a:t>
            </a:r>
            <a:r>
              <a:rPr lang="en-US" baseline="-25000" dirty="0"/>
              <a:t>i</a:t>
            </a:r>
            <a:r>
              <a:rPr lang="en-US" dirty="0"/>
              <a:t>(t), D</a:t>
            </a:r>
            <a:r>
              <a:rPr lang="en-US" baseline="-25000" dirty="0"/>
              <a:t>i</a:t>
            </a:r>
            <a:r>
              <a:rPr lang="en-US" dirty="0"/>
              <a:t>(t)} </a:t>
            </a:r>
          </a:p>
          <a:p>
            <a:pPr marL="0" indent="0" algn="ctr">
              <a:buNone/>
            </a:pPr>
            <a:r>
              <a:rPr lang="en-US" dirty="0"/>
              <a:t>and </a:t>
            </a:r>
          </a:p>
          <a:p>
            <a:pPr marL="0" indent="0" algn="ctr">
              <a:buNone/>
            </a:pPr>
            <a:r>
              <a:rPr lang="en-US" dirty="0" err="1"/>
              <a:t>DT</a:t>
            </a:r>
            <a:r>
              <a:rPr lang="en-US" baseline="-25000" dirty="0" err="1"/>
              <a:t>b</a:t>
            </a:r>
            <a:r>
              <a:rPr lang="en-US" dirty="0"/>
              <a:t>(t) = {M</a:t>
            </a:r>
            <a:r>
              <a:rPr lang="en-US" baseline="-25000" dirty="0"/>
              <a:t>b</a:t>
            </a:r>
            <a:r>
              <a:rPr lang="en-US" dirty="0"/>
              <a:t>(t), f</a:t>
            </a:r>
            <a:r>
              <a:rPr lang="en-US" baseline="-25000" dirty="0"/>
              <a:t>b</a:t>
            </a:r>
            <a:r>
              <a:rPr lang="en-US" dirty="0"/>
              <a:t>(t), P</a:t>
            </a:r>
            <a:r>
              <a:rPr lang="en-US" baseline="-25000" dirty="0"/>
              <a:t>b</a:t>
            </a:r>
            <a:r>
              <a:rPr lang="en-US" dirty="0"/>
              <a:t>(t), D</a:t>
            </a:r>
            <a:r>
              <a:rPr lang="en-US" baseline="-25000" dirty="0"/>
              <a:t>b</a:t>
            </a:r>
            <a:r>
              <a:rPr lang="en-US" dirty="0"/>
              <a:t>(t)}</a:t>
            </a:r>
          </a:p>
          <a:p>
            <a:pPr marL="0" indent="0">
              <a:buNone/>
            </a:pPr>
            <a:r>
              <a:rPr lang="en-US" dirty="0"/>
              <a:t>Where :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>
                <a:solidFill>
                  <a:srgbClr val="7030A0"/>
                </a:solidFill>
              </a:rPr>
              <a:t>M</a:t>
            </a:r>
            <a:r>
              <a:rPr lang="en-US" baseline="-25000" dirty="0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(t) and M</a:t>
            </a:r>
            <a:r>
              <a:rPr lang="en-US" baseline="-25000" dirty="0">
                <a:solidFill>
                  <a:srgbClr val="7030A0"/>
                </a:solidFill>
              </a:rPr>
              <a:t>b</a:t>
            </a:r>
            <a:r>
              <a:rPr lang="en-US" dirty="0">
                <a:solidFill>
                  <a:srgbClr val="7030A0"/>
                </a:solidFill>
              </a:rPr>
              <a:t>(t) </a:t>
            </a:r>
            <a:r>
              <a:rPr lang="en-US" dirty="0"/>
              <a:t> refer to the current </a:t>
            </a:r>
            <a:r>
              <a:rPr lang="en-US" dirty="0">
                <a:solidFill>
                  <a:srgbClr val="7030A0"/>
                </a:solidFill>
              </a:rPr>
              <a:t>training statuses </a:t>
            </a:r>
            <a:r>
              <a:rPr lang="en-US" dirty="0"/>
              <a:t>of device </a:t>
            </a:r>
            <a:r>
              <a:rPr lang="en-US" dirty="0" err="1"/>
              <a:t>i</a:t>
            </a:r>
            <a:r>
              <a:rPr lang="en-US" dirty="0"/>
              <a:t> and BS b. 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FFC000"/>
                </a:solidFill>
              </a:rPr>
              <a:t>f</a:t>
            </a:r>
            <a:r>
              <a:rPr lang="en-US" baseline="-25000" dirty="0">
                <a:solidFill>
                  <a:srgbClr val="FFC000"/>
                </a:solidFill>
              </a:rPr>
              <a:t>i</a:t>
            </a:r>
            <a:r>
              <a:rPr lang="en-US" dirty="0">
                <a:solidFill>
                  <a:srgbClr val="FFC000"/>
                </a:solidFill>
              </a:rPr>
              <a:t>(t) and f</a:t>
            </a:r>
            <a:r>
              <a:rPr lang="en-US" baseline="-25000" dirty="0">
                <a:solidFill>
                  <a:srgbClr val="FFC000"/>
                </a:solidFill>
              </a:rPr>
              <a:t>b</a:t>
            </a:r>
            <a:r>
              <a:rPr lang="en-US" dirty="0">
                <a:solidFill>
                  <a:srgbClr val="FFC000"/>
                </a:solidFill>
              </a:rPr>
              <a:t>(t) </a:t>
            </a:r>
            <a:r>
              <a:rPr lang="en-US" dirty="0"/>
              <a:t>denote the current </a:t>
            </a:r>
            <a:r>
              <a:rPr lang="en-US" dirty="0">
                <a:solidFill>
                  <a:srgbClr val="FFC000"/>
                </a:solidFill>
              </a:rPr>
              <a:t>computing capabilities </a:t>
            </a:r>
            <a:r>
              <a:rPr lang="en-US" dirty="0"/>
              <a:t>of device </a:t>
            </a:r>
            <a:r>
              <a:rPr lang="en-US" dirty="0" err="1"/>
              <a:t>i</a:t>
            </a:r>
            <a:r>
              <a:rPr lang="en-US" dirty="0"/>
              <a:t> and BS b.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B050"/>
                </a:solidFill>
              </a:rPr>
              <a:t>P</a:t>
            </a:r>
            <a:r>
              <a:rPr lang="en-US" baseline="-25000" dirty="0">
                <a:solidFill>
                  <a:srgbClr val="00B050"/>
                </a:solidFill>
              </a:rPr>
              <a:t>i</a:t>
            </a:r>
            <a:r>
              <a:rPr lang="en-US" dirty="0">
                <a:solidFill>
                  <a:srgbClr val="00B050"/>
                </a:solidFill>
              </a:rPr>
              <a:t>(t) and P</a:t>
            </a:r>
            <a:r>
              <a:rPr lang="en-US" baseline="-25000" dirty="0">
                <a:solidFill>
                  <a:srgbClr val="00B050"/>
                </a:solidFill>
              </a:rPr>
              <a:t>b</a:t>
            </a:r>
            <a:r>
              <a:rPr lang="en-US" dirty="0">
                <a:solidFill>
                  <a:srgbClr val="00B050"/>
                </a:solidFill>
              </a:rPr>
              <a:t>(t) </a:t>
            </a:r>
            <a:r>
              <a:rPr lang="en-US" dirty="0"/>
              <a:t>stand for </a:t>
            </a:r>
            <a:r>
              <a:rPr lang="en-US" dirty="0">
                <a:solidFill>
                  <a:srgbClr val="00B050"/>
                </a:solidFill>
              </a:rPr>
              <a:t>communication resources </a:t>
            </a:r>
            <a:r>
              <a:rPr lang="en-US" dirty="0"/>
              <a:t>of device </a:t>
            </a:r>
            <a:r>
              <a:rPr lang="en-US" dirty="0" err="1"/>
              <a:t>i</a:t>
            </a:r>
            <a:r>
              <a:rPr lang="en-US" dirty="0"/>
              <a:t> and BS b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(t) and D</a:t>
            </a:r>
            <a:r>
              <a:rPr lang="en-US" baseline="-25000" dirty="0">
                <a:solidFill>
                  <a:schemeClr val="accent1"/>
                </a:solidFill>
              </a:rPr>
              <a:t>b</a:t>
            </a:r>
            <a:r>
              <a:rPr lang="en-US" dirty="0">
                <a:solidFill>
                  <a:schemeClr val="accent1"/>
                </a:solidFill>
              </a:rPr>
              <a:t>(t) </a:t>
            </a:r>
            <a:r>
              <a:rPr lang="en-US" dirty="0"/>
              <a:t>represent the </a:t>
            </a:r>
            <a:r>
              <a:rPr lang="en-US" dirty="0">
                <a:solidFill>
                  <a:schemeClr val="accent1"/>
                </a:solidFill>
              </a:rPr>
              <a:t>data of device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and BS b. </a:t>
            </a:r>
            <a:endParaRPr lang="ar-SA" dirty="0"/>
          </a:p>
          <a:p>
            <a:pPr marL="228600" indent="-228600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ar-SA" dirty="0"/>
          </a:p>
          <a:p>
            <a:pPr marL="228600" indent="-228600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ar-SA" dirty="0"/>
          </a:p>
          <a:p>
            <a:pPr marL="228600" indent="-228600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1759136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288E4-1DB7-722F-FE71-7E1E4E09A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Utility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5365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69EB5-45C6-0510-C1EF-31D1EC234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Utility Model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903D8-3835-3418-AEF0-3A66E9DCD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order to </a:t>
            </a:r>
            <a:r>
              <a:rPr lang="en-US" u="sng"/>
              <a:t>select the efficient devices </a:t>
            </a:r>
            <a:r>
              <a:rPr lang="en-US"/>
              <a:t>to participate in federated learning , they first evaluate the utility of their data. </a:t>
            </a:r>
          </a:p>
          <a:p>
            <a:endParaRPr lang="en-US"/>
          </a:p>
          <a:p>
            <a:r>
              <a:rPr lang="en-US"/>
              <a:t>When performing FL tasks, </a:t>
            </a:r>
            <a:r>
              <a:rPr lang="en-US">
                <a:solidFill>
                  <a:srgbClr val="FF0000"/>
                </a:solidFill>
              </a:rPr>
              <a:t>the higher utility of the device’s training data </a:t>
            </a:r>
            <a:r>
              <a:rPr lang="en-US"/>
              <a:t>can result in the </a:t>
            </a:r>
            <a:r>
              <a:rPr lang="en-US">
                <a:solidFill>
                  <a:schemeClr val="accent1"/>
                </a:solidFill>
              </a:rPr>
              <a:t>higher accuracy </a:t>
            </a:r>
            <a:r>
              <a:rPr lang="en-US"/>
              <a:t>of the </a:t>
            </a:r>
            <a:r>
              <a:rPr lang="en-US">
                <a:solidFill>
                  <a:schemeClr val="accent1"/>
                </a:solidFill>
              </a:rPr>
              <a:t>local model </a:t>
            </a:r>
            <a:r>
              <a:rPr lang="en-US"/>
              <a:t>and the </a:t>
            </a:r>
            <a:r>
              <a:rPr lang="en-US">
                <a:solidFill>
                  <a:srgbClr val="00B050"/>
                </a:solidFill>
              </a:rPr>
              <a:t>better prediction</a:t>
            </a:r>
            <a:r>
              <a:rPr lang="en-US"/>
              <a:t> performance of the </a:t>
            </a:r>
            <a:r>
              <a:rPr lang="en-US">
                <a:solidFill>
                  <a:srgbClr val="00B050"/>
                </a:solidFill>
              </a:rPr>
              <a:t>aggregated global model</a:t>
            </a:r>
            <a:r>
              <a:rPr lang="en-US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25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31C3-6096-3256-227B-CA67458F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Utility Model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E042C-6AF9-74AF-B1A6-8F4AC6B1A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They defined a metric called </a:t>
            </a:r>
            <a:r>
              <a:rPr lang="en-US" dirty="0">
                <a:solidFill>
                  <a:srgbClr val="FF0000"/>
                </a:solidFill>
              </a:rPr>
              <a:t>“prediction accuracy”</a:t>
            </a:r>
            <a:r>
              <a:rPr lang="en-US" dirty="0"/>
              <a:t> to </a:t>
            </a:r>
            <a:r>
              <a:rPr lang="en-US" b="1" dirty="0"/>
              <a:t>quantify the contribution  </a:t>
            </a:r>
            <a:r>
              <a:rPr lang="en-US" dirty="0">
                <a:solidFill>
                  <a:srgbClr val="2E062E"/>
                </a:solidFill>
                <a:effectLst/>
                <a:latin typeface="Times" pitchFamily="2" charset="0"/>
              </a:rPr>
              <a:t>and utility</a:t>
            </a:r>
            <a:r>
              <a:rPr lang="ar-SA" dirty="0">
                <a:solidFill>
                  <a:srgbClr val="2E062E"/>
                </a:solidFill>
                <a:effectLst/>
                <a:latin typeface="Times" pitchFamily="2" charset="0"/>
              </a:rPr>
              <a:t> </a:t>
            </a:r>
            <a:r>
              <a:rPr lang="en-US" dirty="0">
                <a:solidFill>
                  <a:srgbClr val="2E062E"/>
                </a:solidFill>
                <a:effectLst/>
                <a:latin typeface="Times" pitchFamily="2" charset="0"/>
              </a:rPr>
              <a:t>of the </a:t>
            </a:r>
            <a:r>
              <a:rPr lang="en-US" dirty="0"/>
              <a:t>device’s </a:t>
            </a:r>
            <a:r>
              <a:rPr lang="en-US" dirty="0">
                <a:solidFill>
                  <a:srgbClr val="2E062E"/>
                </a:solidFill>
                <a:effectLst/>
                <a:latin typeface="Times" pitchFamily="2" charset="0"/>
              </a:rPr>
              <a:t>data</a:t>
            </a:r>
            <a:r>
              <a:rPr lang="en-US" dirty="0"/>
              <a:t> in the task completion( local model).</a:t>
            </a:r>
          </a:p>
          <a:p>
            <a:r>
              <a:rPr lang="en-US" dirty="0"/>
              <a:t>Considering the unique characteristics of </a:t>
            </a:r>
            <a:r>
              <a:rPr lang="en-US" dirty="0" err="1"/>
              <a:t>IIoT</a:t>
            </a:r>
            <a:r>
              <a:rPr lang="en-US" dirty="0"/>
              <a:t> device data in FL, they focused on three crucial </a:t>
            </a:r>
            <a:r>
              <a:rPr lang="en-US" b="1" dirty="0"/>
              <a:t>factors of device data</a:t>
            </a:r>
            <a:r>
              <a:rPr lang="en-US" dirty="0"/>
              <a:t>: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dirty="0"/>
              <a:t>The data quality.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dirty="0"/>
              <a:t>The data size. 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dirty="0"/>
              <a:t>The data distribution.</a:t>
            </a:r>
          </a:p>
          <a:p>
            <a:pPr marL="514350" indent="-514350" algn="ctr">
              <a:buFont typeface="+mj-lt"/>
              <a:buAutoNum type="arabicPeriod"/>
            </a:pPr>
            <a:endParaRPr lang="en-US" dirty="0"/>
          </a:p>
          <a:p>
            <a:pPr marL="514350" indent="-514350" algn="ctr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624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31C3-6096-3256-227B-CA67458F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</a:t>
            </a:r>
            <a:r>
              <a:rPr lang="en-SA" dirty="0"/>
              <a:t>ata size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E042C-6AF9-74AF-B1A6-8F4AC6B1A8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Based on the experimental validation in [1], a </a:t>
                </a:r>
                <a:r>
                  <a:rPr lang="en-US" b="1" dirty="0"/>
                  <a:t>large training data size </a:t>
                </a:r>
                <a:r>
                  <a:rPr lang="en-US" dirty="0"/>
                  <a:t>or high data quality usually contributes to improving the model’s </a:t>
                </a:r>
                <a:r>
                  <a:rPr lang="en-US" b="1" dirty="0"/>
                  <a:t>prediction performance. </a:t>
                </a:r>
              </a:p>
              <a:p>
                <a:endParaRPr lang="en-US" b="1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dirty="0" smtClean="0"/>
                          <m:t>max</m:t>
                        </m:r>
                      </m:sup>
                    </m:sSubSup>
                  </m:oMath>
                </a14:m>
                <a:r>
                  <a:rPr lang="en-US" dirty="0"/>
                  <a:t>  be the maximum training data size that device </a:t>
                </a:r>
                <a:r>
                  <a:rPr lang="en-US" dirty="0" err="1"/>
                  <a:t>i</a:t>
                </a:r>
                <a:r>
                  <a:rPr lang="en-US" dirty="0"/>
                  <a:t> can contribute to task </a:t>
                </a:r>
                <a:r>
                  <a:rPr lang="el-GR" dirty="0"/>
                  <a:t>λ</a:t>
                </a:r>
                <a:r>
                  <a:rPr lang="en-US" baseline="-25000" dirty="0"/>
                  <a:t>j</a:t>
                </a:r>
                <a:r>
                  <a:rPr lang="en-US" dirty="0"/>
                  <a:t> ,  and we have 0 ≤ D</a:t>
                </a:r>
                <a:r>
                  <a:rPr lang="en-US" baseline="-25000" dirty="0"/>
                  <a:t>i </a:t>
                </a:r>
                <a:r>
                  <a:rPr lang="en-US" dirty="0"/>
                  <a:t>≤</a:t>
                </a:r>
                <a:r>
                  <a:rPr lang="en-US" baseline="-250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dirty="0" smtClean="0"/>
                          <m:t>max</m:t>
                        </m:r>
                      </m:sup>
                    </m:sSubSup>
                  </m:oMath>
                </a14:m>
                <a:r>
                  <a:rPr lang="en-US" dirty="0"/>
                  <a:t> 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Here, D</a:t>
                </a:r>
                <a:r>
                  <a:rPr lang="en-US" baseline="-25000" dirty="0"/>
                  <a:t>i</a:t>
                </a:r>
                <a:r>
                  <a:rPr lang="en-US" dirty="0"/>
                  <a:t> = 0 indicates that device </a:t>
                </a:r>
                <a:r>
                  <a:rPr lang="en-US" dirty="0" err="1"/>
                  <a:t>i</a:t>
                </a:r>
                <a:r>
                  <a:rPr lang="en-US" dirty="0"/>
                  <a:t> fails to participate in task </a:t>
                </a:r>
                <a:r>
                  <a:rPr lang="el-GR" dirty="0"/>
                  <a:t>λ</a:t>
                </a:r>
                <a:r>
                  <a:rPr lang="en-US" dirty="0"/>
                  <a:t>j .</a:t>
                </a:r>
              </a:p>
              <a:p>
                <a:endParaRPr lang="en-SA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E042C-6AF9-74AF-B1A6-8F4AC6B1A8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 r="-362"/>
                </a:stretch>
              </a:blipFill>
            </p:spPr>
            <p:txBody>
              <a:bodyPr/>
              <a:lstStyle/>
              <a:p>
                <a:r>
                  <a:rPr lang="en-S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83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4E54-C8AB-369C-6F38-C12539CC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SA" dirty="0"/>
              <a:t>uality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77B4B-ED2B-801A-C114-376F2F46E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q</a:t>
            </a:r>
            <a:r>
              <a:rPr lang="en-US" baseline="-25000" dirty="0"/>
              <a:t>i</a:t>
            </a:r>
            <a:r>
              <a:rPr lang="en-US" dirty="0"/>
              <a:t> represent the data quality of the training sample of device </a:t>
            </a:r>
            <a:r>
              <a:rPr lang="en-US" dirty="0" err="1"/>
              <a:t>i</a:t>
            </a:r>
            <a:r>
              <a:rPr lang="en-US" dirty="0"/>
              <a:t> in task </a:t>
            </a:r>
            <a:r>
              <a:rPr lang="el-GR" dirty="0"/>
              <a:t>λ</a:t>
            </a:r>
            <a:r>
              <a:rPr lang="en-US" baseline="-25000" dirty="0"/>
              <a:t>j</a:t>
            </a:r>
            <a:r>
              <a:rPr lang="en-US" dirty="0"/>
              <a:t> 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q</a:t>
            </a:r>
            <a:r>
              <a:rPr lang="en-US" baseline="-25000" dirty="0"/>
              <a:t>i </a:t>
            </a:r>
            <a:r>
              <a:rPr lang="en-US" dirty="0"/>
              <a:t>= 1  denotes the highest data quality of device i’s training sample. </a:t>
            </a:r>
          </a:p>
          <a:p>
            <a:r>
              <a:rPr lang="en-US" dirty="0"/>
              <a:t>q</a:t>
            </a:r>
            <a:r>
              <a:rPr lang="en-US" baseline="-25000" dirty="0"/>
              <a:t>i</a:t>
            </a:r>
            <a:r>
              <a:rPr lang="en-US" dirty="0"/>
              <a:t> = 0 indicates that device </a:t>
            </a:r>
            <a:r>
              <a:rPr lang="en-US" dirty="0" err="1"/>
              <a:t>i</a:t>
            </a:r>
            <a:r>
              <a:rPr lang="en-US" dirty="0"/>
              <a:t> is “free-riding” or malicious, which tricks </a:t>
            </a:r>
            <a:r>
              <a:rPr lang="en-US" dirty="0" err="1"/>
              <a:t>BSj</a:t>
            </a:r>
            <a:r>
              <a:rPr lang="en-US" dirty="0"/>
              <a:t> by providing redundant and fake local training samples</a:t>
            </a:r>
            <a:endParaRPr lang="en-S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83CF5-69FE-324F-117B-7EE423E5E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40820" r="16184" b="44985"/>
          <a:stretch/>
        </p:blipFill>
        <p:spPr>
          <a:xfrm>
            <a:off x="3862466" y="3132945"/>
            <a:ext cx="3197902" cy="107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03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0EA79-DD5C-F446-8DDF-1C249842F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SA" dirty="0"/>
              <a:t>istrebution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67C26-74DF-FB30-45A4-BA48A52F1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traditional centralized learning , it is f</a:t>
            </a:r>
            <a:r>
              <a:rPr lang="en-US" b="1" dirty="0"/>
              <a:t>requently assumed that data is independent and identically distributed (</a:t>
            </a:r>
            <a:r>
              <a:rPr lang="en-US" b="1" dirty="0" err="1"/>
              <a:t>i.i.d.</a:t>
            </a:r>
            <a:r>
              <a:rPr lang="en-US" b="1" dirty="0"/>
              <a:t>)</a:t>
            </a:r>
            <a:r>
              <a:rPr lang="en-US" dirty="0"/>
              <a:t>, but in FL scenarios, data is usually </a:t>
            </a:r>
            <a:r>
              <a:rPr lang="en-US" b="1" dirty="0"/>
              <a:t>non-</a:t>
            </a:r>
            <a:r>
              <a:rPr lang="en-US" b="1" dirty="0" err="1"/>
              <a:t>i.i.d.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The weight divergence, measured by the earth mover’s distance (EMD) metric, is the main reason for the </a:t>
            </a:r>
            <a:r>
              <a:rPr lang="en-US" b="1" dirty="0"/>
              <a:t>decrease in FL accuracy . 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A larger EMD value leads to a larger weight divergence, </a:t>
            </a:r>
            <a:r>
              <a:rPr lang="en-US" dirty="0"/>
              <a:t>which will have an adverse effect on the model’s training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153396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ABB98B1E-EE9D-247A-194B-ECD79E90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7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42BE8-0341-81E1-2107-8DEBC0376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O</a:t>
            </a:r>
            <a:r>
              <a:rPr lang="en-SA" sz="3600"/>
              <a:t>utline </a:t>
            </a:r>
          </a:p>
        </p:txBody>
      </p:sp>
      <p:sp>
        <p:nvSpPr>
          <p:cNvPr id="56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B5700-AE33-6C76-652B-DF38AC642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109740"/>
          </a:xfrm>
        </p:spPr>
        <p:txBody>
          <a:bodyPr anchor="ctr">
            <a:normAutofit/>
          </a:bodyPr>
          <a:lstStyle/>
          <a:p>
            <a:r>
              <a:rPr lang="en-SA" sz="1700"/>
              <a:t>Goal of the paper.</a:t>
            </a:r>
          </a:p>
          <a:p>
            <a:r>
              <a:rPr lang="en-US" sz="1700"/>
              <a:t>System model and problem formulation.</a:t>
            </a:r>
          </a:p>
          <a:p>
            <a:r>
              <a:rPr lang="en-US" sz="1700"/>
              <a:t>Data Utility Model.</a:t>
            </a:r>
          </a:p>
          <a:p>
            <a:r>
              <a:rPr lang="en-US" sz="1700"/>
              <a:t>Energy Consumption Model.</a:t>
            </a:r>
          </a:p>
          <a:p>
            <a:r>
              <a:rPr lang="en-US" sz="1700"/>
              <a:t>Optimization problem formulation. </a:t>
            </a:r>
          </a:p>
          <a:p>
            <a:r>
              <a:rPr lang="en-US" sz="1700" i="0">
                <a:effectLst/>
              </a:rPr>
              <a:t>DRL-Based Asynchronous Federated. Learning.</a:t>
            </a:r>
          </a:p>
          <a:p>
            <a:r>
              <a:rPr lang="en-US" sz="1700" i="0">
                <a:effectLst/>
                <a:latin typeface="+mn-lt"/>
              </a:rPr>
              <a:t>Experiment Results. </a:t>
            </a:r>
          </a:p>
          <a:p>
            <a:r>
              <a:rPr lang="en-US" sz="1700"/>
              <a:t>Conclusion </a:t>
            </a:r>
            <a:endParaRPr lang="en-US" sz="1700" i="0">
              <a:effectLst/>
            </a:endParaRPr>
          </a:p>
          <a:p>
            <a:endParaRPr lang="en-US" sz="1700"/>
          </a:p>
          <a:p>
            <a:endParaRPr lang="en-US" sz="1700"/>
          </a:p>
          <a:p>
            <a:endParaRPr lang="en-SA" sz="1700"/>
          </a:p>
        </p:txBody>
      </p:sp>
    </p:spTree>
    <p:extLst>
      <p:ext uri="{BB962C8B-B14F-4D97-AF65-F5344CB8AC3E}">
        <p14:creationId xmlns:p14="http://schemas.microsoft.com/office/powerpoint/2010/main" val="2682272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9D40-5440-826C-9A26-5FB45AAF1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SA" dirty="0"/>
              <a:t>istrebution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92373-33C9-2008-F88F-33254D2946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They consider an </a:t>
                </a:r>
                <a:r>
                  <a:rPr lang="en-US" b="1" dirty="0"/>
                  <a:t>L-classification task</a:t>
                </a:r>
                <a:r>
                  <a:rPr lang="en-US" dirty="0"/>
                  <a:t>, where the data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baseline="-25000" dirty="0"/>
                  <a:t>i </a:t>
                </a:r>
                <a:r>
                  <a:rPr lang="en-US" dirty="0"/>
                  <a:t>= {x</a:t>
                </a:r>
                <a:r>
                  <a:rPr lang="en-US" baseline="-25000" dirty="0"/>
                  <a:t>i</a:t>
                </a:r>
                <a:r>
                  <a:rPr lang="en-US" dirty="0"/>
                  <a:t>,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i</a:t>
                </a:r>
                <a:r>
                  <a:rPr lang="en-US" dirty="0"/>
                  <a:t>} of device </a:t>
                </a:r>
                <a:r>
                  <a:rPr lang="en-US" dirty="0" err="1"/>
                  <a:t>i</a:t>
                </a:r>
                <a:r>
                  <a:rPr lang="en-US" dirty="0"/>
                  <a:t> is distributed on X × Y and follows the </a:t>
                </a:r>
                <a:r>
                  <a:rPr lang="en-US" b="1" dirty="0"/>
                  <a:t>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. </a:t>
                </a:r>
                <a:r>
                  <a:rPr lang="en-US" b="1" baseline="-25000" dirty="0"/>
                  <a:t> </a:t>
                </a:r>
              </a:p>
              <a:p>
                <a:r>
                  <a:rPr lang="en-US" dirty="0"/>
                  <a:t>Here, </a:t>
                </a:r>
                <a:r>
                  <a:rPr lang="el-GR" dirty="0"/>
                  <a:t>φ</a:t>
                </a:r>
                <a:r>
                  <a:rPr lang="en-US" baseline="-25000" dirty="0" err="1"/>
                  <a:t>i</a:t>
                </a:r>
                <a:r>
                  <a:rPr lang="en-US" baseline="-25000" dirty="0"/>
                  <a:t> </a:t>
                </a:r>
                <a:r>
                  <a:rPr lang="en-US" dirty="0"/>
                  <a:t>denotes the EMD of D</a:t>
                </a:r>
                <a:r>
                  <a:rPr lang="en-US" baseline="-25000" dirty="0"/>
                  <a:t>i</a:t>
                </a:r>
                <a:r>
                  <a:rPr lang="en-US" dirty="0"/>
                  <a:t>. Considering the overall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in task </a:t>
                </a:r>
                <a:r>
                  <a:rPr lang="el-GR" dirty="0"/>
                  <a:t>λ</a:t>
                </a:r>
                <a:r>
                  <a:rPr lang="en-US" baseline="-25000" dirty="0"/>
                  <a:t>j</a:t>
                </a:r>
                <a:r>
                  <a:rPr lang="en-US" dirty="0"/>
                  <a:t> , the EMD of device </a:t>
                </a:r>
                <a:r>
                  <a:rPr lang="en-US" dirty="0" err="1"/>
                  <a:t>i</a:t>
                </a:r>
                <a:r>
                  <a:rPr lang="en-US" dirty="0"/>
                  <a:t> is defined as: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where F</a:t>
                </a:r>
                <a:r>
                  <a:rPr lang="en-US" baseline="-25000" dirty="0"/>
                  <a:t>i</a:t>
                </a:r>
                <a:r>
                  <a:rPr lang="en-US" dirty="0"/>
                  <a:t>(y = b) and F</a:t>
                </a:r>
                <a:r>
                  <a:rPr lang="en-US" baseline="-25000" dirty="0"/>
                  <a:t>a</a:t>
                </a:r>
                <a:r>
                  <a:rPr lang="en-US" dirty="0"/>
                  <a:t>(y = b) represent the proportion of the data sample labeled b in the local data sample of device </a:t>
                </a:r>
                <a:r>
                  <a:rPr lang="en-US" dirty="0" err="1"/>
                  <a:t>i</a:t>
                </a:r>
                <a:r>
                  <a:rPr lang="en-US" dirty="0"/>
                  <a:t> and the proportion of all devices involved in task </a:t>
                </a:r>
                <a:r>
                  <a:rPr lang="el-GR" dirty="0"/>
                  <a:t>λ</a:t>
                </a:r>
                <a:r>
                  <a:rPr lang="en-US" dirty="0"/>
                  <a:t>j , respectively.</a:t>
                </a:r>
                <a:endParaRPr lang="en-S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92373-33C9-2008-F88F-33254D294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724"/>
                </a:stretch>
              </a:blipFill>
            </p:spPr>
            <p:txBody>
              <a:bodyPr/>
              <a:lstStyle/>
              <a:p>
                <a:r>
                  <a:rPr lang="en-S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93B921B-7704-4E23-E381-228BE1324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47" t="50000" r="16357" b="36873"/>
          <a:stretch/>
        </p:blipFill>
        <p:spPr>
          <a:xfrm>
            <a:off x="2369419" y="3429000"/>
            <a:ext cx="5775158" cy="12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64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DDCA-9E5D-DC31-762B-D5405E35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Utility Model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878D2-200B-D63F-9EB5-7ED51C146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According to the experimental results in [2], the local model </a:t>
            </a:r>
            <a:r>
              <a:rPr lang="en-US" dirty="0">
                <a:solidFill>
                  <a:srgbClr val="FF0000"/>
                </a:solidFill>
              </a:rPr>
              <a:t>prediction accuracy of device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in task </a:t>
            </a:r>
            <a:r>
              <a:rPr lang="el-GR" dirty="0">
                <a:solidFill>
                  <a:srgbClr val="FF0000"/>
                </a:solidFill>
              </a:rPr>
              <a:t>λ</a:t>
            </a:r>
            <a:r>
              <a:rPr lang="en-US" dirty="0">
                <a:solidFill>
                  <a:srgbClr val="FF0000"/>
                </a:solidFill>
              </a:rPr>
              <a:t>j </a:t>
            </a:r>
            <a:r>
              <a:rPr lang="en-US" dirty="0"/>
              <a:t>is expressed as </a:t>
            </a:r>
            <a:r>
              <a:rPr lang="el-GR" dirty="0">
                <a:solidFill>
                  <a:srgbClr val="FF0000"/>
                </a:solidFill>
              </a:rPr>
              <a:t>ρ</a:t>
            </a:r>
            <a:r>
              <a:rPr lang="en-US" baseline="-25000" dirty="0" err="1">
                <a:solidFill>
                  <a:srgbClr val="FF0000"/>
                </a:solidFill>
              </a:rPr>
              <a:t>i</a:t>
            </a:r>
            <a:r>
              <a:rPr lang="en-US" baseline="-25000" dirty="0">
                <a:solidFill>
                  <a:srgbClr val="FF0000"/>
                </a:solidFill>
              </a:rPr>
              <a:t> </a:t>
            </a:r>
            <a:r>
              <a:rPr lang="en-US" dirty="0"/>
              <a:t>∈ [0, 1], which is given by</a:t>
            </a:r>
          </a:p>
          <a:p>
            <a:endParaRPr lang="en-S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16D27-F89F-828C-5D73-2897802C6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62" t="40858" r="25118" b="45078"/>
          <a:stretch/>
        </p:blipFill>
        <p:spPr>
          <a:xfrm>
            <a:off x="3505200" y="3302732"/>
            <a:ext cx="4654033" cy="1318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1EBE9-E99A-B865-ADC9-BBA6595AA4DB}"/>
              </a:ext>
            </a:extLst>
          </p:cNvPr>
          <p:cNvSpPr txBox="1"/>
          <p:nvPr/>
        </p:nvSpPr>
        <p:spPr>
          <a:xfrm>
            <a:off x="2092972" y="4755923"/>
            <a:ext cx="3739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u="none" strike="noStrike" dirty="0">
                <a:effectLst/>
                <a:latin typeface="MathJax_Math-italic"/>
              </a:rPr>
              <a:t>ν</a:t>
            </a:r>
            <a:r>
              <a:rPr lang="el-GR" b="0" i="0" u="none" strike="noStrike" dirty="0">
                <a:effectLst/>
                <a:latin typeface="MathJax_Main"/>
              </a:rPr>
              <a:t>(</a:t>
            </a:r>
            <a:r>
              <a:rPr lang="el-GR" b="0" i="0" u="none" strike="noStrike" dirty="0" err="1">
                <a:effectLst/>
                <a:latin typeface="MathJax_Math-italic"/>
              </a:rPr>
              <a:t>ϕ</a:t>
            </a:r>
            <a:r>
              <a:rPr lang="en-US" b="0" i="0" u="none" strike="noStrike" dirty="0" err="1">
                <a:effectLst/>
                <a:latin typeface="MathJax_Math-italic"/>
              </a:rPr>
              <a:t>i</a:t>
            </a:r>
            <a:r>
              <a:rPr lang="en-US" b="0" i="0" u="none" strike="noStrike" dirty="0">
                <a:effectLst/>
                <a:latin typeface="MathJax_Main"/>
              </a:rPr>
              <a:t>)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reflects the decline of the model performance with the increase of the EMD </a:t>
            </a:r>
            <a:r>
              <a:rPr lang="el-GR" b="0" i="0" u="none" strike="noStrike" dirty="0" err="1">
                <a:effectLst/>
                <a:latin typeface="MathJax_Math-italic"/>
              </a:rPr>
              <a:t>ϕ</a:t>
            </a:r>
            <a:r>
              <a:rPr lang="en-US" b="0" i="0" u="none" strike="noStrike" dirty="0" err="1">
                <a:effectLst/>
                <a:latin typeface="MathJax_Math-italic"/>
              </a:rPr>
              <a:t>i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.</a:t>
            </a:r>
            <a:endParaRPr lang="en-S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41BF9A-DE62-9D22-4512-3C9C9B710B84}"/>
              </a:ext>
            </a:extLst>
          </p:cNvPr>
          <p:cNvCxnSpPr>
            <a:cxnSpLocks/>
          </p:cNvCxnSpPr>
          <p:nvPr/>
        </p:nvCxnSpPr>
        <p:spPr>
          <a:xfrm flipV="1">
            <a:off x="4212771" y="4392386"/>
            <a:ext cx="1224643" cy="363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880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DDCA-9E5D-DC31-762B-D5405E35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Utility Model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878D2-200B-D63F-9EB5-7ED51C146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According to the experimental results in [22], the local model </a:t>
            </a:r>
            <a:r>
              <a:rPr lang="en-US" dirty="0">
                <a:solidFill>
                  <a:srgbClr val="FF0000"/>
                </a:solidFill>
              </a:rPr>
              <a:t>prediction accuracy of device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in task </a:t>
            </a:r>
            <a:r>
              <a:rPr lang="el-GR" dirty="0">
                <a:solidFill>
                  <a:srgbClr val="FF0000"/>
                </a:solidFill>
              </a:rPr>
              <a:t>λ</a:t>
            </a:r>
            <a:r>
              <a:rPr lang="en-US" dirty="0">
                <a:solidFill>
                  <a:srgbClr val="FF0000"/>
                </a:solidFill>
              </a:rPr>
              <a:t>j </a:t>
            </a:r>
            <a:r>
              <a:rPr lang="en-US" dirty="0"/>
              <a:t>is expressed as </a:t>
            </a:r>
            <a:r>
              <a:rPr lang="el-GR" dirty="0">
                <a:solidFill>
                  <a:srgbClr val="FF0000"/>
                </a:solidFill>
              </a:rPr>
              <a:t>ρ</a:t>
            </a:r>
            <a:r>
              <a:rPr lang="en-US" baseline="-25000" dirty="0" err="1">
                <a:solidFill>
                  <a:srgbClr val="FF0000"/>
                </a:solidFill>
              </a:rPr>
              <a:t>i</a:t>
            </a:r>
            <a:r>
              <a:rPr lang="en-US" baseline="-25000" dirty="0">
                <a:solidFill>
                  <a:srgbClr val="FF0000"/>
                </a:solidFill>
              </a:rPr>
              <a:t> </a:t>
            </a:r>
            <a:r>
              <a:rPr lang="en-US" dirty="0"/>
              <a:t>∈ [0, 1], which is given by</a:t>
            </a:r>
          </a:p>
          <a:p>
            <a:endParaRPr lang="en-S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16D27-F89F-828C-5D73-2897802C6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62" t="40858" r="25118" b="45078"/>
          <a:stretch/>
        </p:blipFill>
        <p:spPr>
          <a:xfrm>
            <a:off x="3505200" y="3302732"/>
            <a:ext cx="4654033" cy="1318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4DCAFE-4B9E-C470-603D-61F1EB414552}"/>
              </a:ext>
            </a:extLst>
          </p:cNvPr>
          <p:cNvSpPr txBox="1"/>
          <p:nvPr/>
        </p:nvSpPr>
        <p:spPr>
          <a:xfrm>
            <a:off x="7478486" y="4767104"/>
            <a:ext cx="41801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The exponential term </a:t>
            </a:r>
            <a:r>
              <a:rPr lang="el-GR" b="0" i="0" u="none" strike="noStrike" dirty="0">
                <a:effectLst/>
                <a:latin typeface="MathJax_Math-italic"/>
              </a:rPr>
              <a:t>α</a:t>
            </a:r>
            <a:r>
              <a:rPr lang="el-GR" b="0" i="0" u="none" strike="noStrike" baseline="-25000" dirty="0">
                <a:effectLst/>
                <a:latin typeface="MathJax_Main"/>
              </a:rPr>
              <a:t>1</a:t>
            </a:r>
            <a:r>
              <a:rPr lang="en-US" b="0" i="0" u="none" strike="noStrike" dirty="0">
                <a:effectLst/>
                <a:latin typeface="MathJax_Math-italic"/>
              </a:rPr>
              <a:t>e</a:t>
            </a:r>
            <a:r>
              <a:rPr lang="en-US" b="0" i="0" u="none" strike="noStrike" baseline="30000" dirty="0">
                <a:effectLst/>
                <a:latin typeface="MathJax_Main"/>
              </a:rPr>
              <a:t>−</a:t>
            </a:r>
            <a:r>
              <a:rPr lang="el-GR" b="0" i="0" u="none" strike="noStrike" baseline="30000" dirty="0">
                <a:effectLst/>
                <a:latin typeface="MathJax_Math-italic"/>
              </a:rPr>
              <a:t>α</a:t>
            </a:r>
            <a:r>
              <a:rPr lang="el-GR" b="0" i="0" u="none" strike="noStrike" baseline="-25000" dirty="0">
                <a:effectLst/>
                <a:latin typeface="MathJax_Main"/>
              </a:rPr>
              <a:t>2</a:t>
            </a:r>
            <a:r>
              <a:rPr lang="el-GR" b="0" i="0" u="none" strike="noStrike" baseline="30000" dirty="0">
                <a:effectLst/>
                <a:latin typeface="MathJax_Main"/>
              </a:rPr>
              <a:t>(</a:t>
            </a:r>
            <a:r>
              <a:rPr lang="el-GR" b="0" i="0" u="none" strike="noStrike" baseline="30000" dirty="0">
                <a:effectLst/>
                <a:latin typeface="MathJax_Math-italic"/>
              </a:rPr>
              <a:t>α</a:t>
            </a:r>
            <a:r>
              <a:rPr lang="el-GR" b="0" i="0" u="none" strike="noStrike" baseline="30000" dirty="0">
                <a:effectLst/>
                <a:latin typeface="MathJax_Main"/>
              </a:rPr>
              <a:t>3</a:t>
            </a:r>
            <a:r>
              <a:rPr lang="en-US" b="0" i="0" u="none" strike="noStrike" baseline="30000" dirty="0" err="1">
                <a:effectLst/>
                <a:latin typeface="MathJax_Math-italic"/>
              </a:rPr>
              <a:t>qiDi</a:t>
            </a:r>
            <a:r>
              <a:rPr lang="en-US" b="0" i="0" u="none" strike="noStrike" baseline="30000" dirty="0">
                <a:effectLst/>
                <a:latin typeface="MathJax_Main"/>
              </a:rPr>
              <a:t>)</a:t>
            </a:r>
            <a:r>
              <a:rPr lang="el-GR" b="0" i="0" u="none" strike="noStrike" baseline="30000" dirty="0">
                <a:effectLst/>
                <a:latin typeface="MathJax_Math-italic"/>
              </a:rPr>
              <a:t>ν</a:t>
            </a:r>
            <a:r>
              <a:rPr lang="el-GR" b="0" i="0" u="none" strike="noStrike" baseline="30000" dirty="0">
                <a:effectLst/>
                <a:latin typeface="MathJax_Main"/>
              </a:rPr>
              <a:t>(</a:t>
            </a:r>
            <a:r>
              <a:rPr lang="el-GR" b="0" i="0" u="none" strike="noStrike" baseline="30000" dirty="0" err="1">
                <a:effectLst/>
                <a:latin typeface="MathJax_Math-italic"/>
              </a:rPr>
              <a:t>ϕ</a:t>
            </a:r>
            <a:r>
              <a:rPr lang="en-US" b="0" i="0" u="none" strike="noStrike" baseline="30000" dirty="0" err="1">
                <a:effectLst/>
                <a:latin typeface="MathJax_Math-italic"/>
              </a:rPr>
              <a:t>i</a:t>
            </a:r>
            <a:r>
              <a:rPr lang="en-US" b="0" i="0" u="none" strike="noStrike" baseline="30000" dirty="0">
                <a:effectLst/>
                <a:latin typeface="MathJax_Main"/>
              </a:rPr>
              <a:t>)</a:t>
            </a:r>
            <a:r>
              <a:rPr lang="en-US" b="0" i="0" baseline="3000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indicates that the larger data size and the higher data quality contribute to the better performance of the trained model.</a:t>
            </a:r>
            <a:endParaRPr lang="en-S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99F7CA-ECC0-3A14-E8B3-749B0307716E}"/>
              </a:ext>
            </a:extLst>
          </p:cNvPr>
          <p:cNvCxnSpPr>
            <a:cxnSpLocks/>
          </p:cNvCxnSpPr>
          <p:nvPr/>
        </p:nvCxnSpPr>
        <p:spPr>
          <a:xfrm flipH="1" flipV="1">
            <a:off x="6743700" y="4349499"/>
            <a:ext cx="2400300" cy="406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469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288E4-1DB7-722F-FE71-7E1E4E09A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Energy Consumption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020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A6D71-DCA3-58D4-217B-A65C0914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 Model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218D-FAF0-D379-E3C9-FC771460D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process of FL, the client device’s energy consumption includes the following :</a:t>
            </a:r>
          </a:p>
          <a:p>
            <a:pPr marL="0" indent="0" algn="ctr">
              <a:buNone/>
            </a:pPr>
            <a:r>
              <a:rPr lang="en-US" dirty="0"/>
              <a:t>1- Consumption of local data.</a:t>
            </a:r>
          </a:p>
          <a:p>
            <a:pPr marL="0" indent="0" algn="ctr">
              <a:buNone/>
            </a:pPr>
            <a:r>
              <a:rPr lang="en-US" dirty="0"/>
              <a:t>2-  The computation of local training.</a:t>
            </a:r>
          </a:p>
          <a:p>
            <a:pPr marL="0" indent="0" algn="ctr">
              <a:buNone/>
            </a:pPr>
            <a:r>
              <a:rPr lang="en-US" dirty="0"/>
              <a:t>3- The communication of the global aggregation.  </a:t>
            </a:r>
          </a:p>
        </p:txBody>
      </p:sp>
    </p:spTree>
    <p:extLst>
      <p:ext uri="{BB962C8B-B14F-4D97-AF65-F5344CB8AC3E}">
        <p14:creationId xmlns:p14="http://schemas.microsoft.com/office/powerpoint/2010/main" val="3097158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A6D71-DCA3-58D4-217B-A65C0914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 Model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218D-FAF0-D379-E3C9-FC771460D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Local data computation :</a:t>
            </a:r>
          </a:p>
          <a:p>
            <a:endParaRPr lang="en-SA" dirty="0"/>
          </a:p>
          <a:p>
            <a:r>
              <a:rPr lang="el-GR" b="1" dirty="0"/>
              <a:t>ε</a:t>
            </a:r>
            <a:r>
              <a:rPr lang="en-US" b="1" baseline="-25000" dirty="0" err="1"/>
              <a:t>i</a:t>
            </a:r>
            <a:r>
              <a:rPr lang="en-US" b="1" baseline="-25000" dirty="0"/>
              <a:t>  </a:t>
            </a:r>
            <a:r>
              <a:rPr lang="en-US" dirty="0"/>
              <a:t>is the number of central processing unit </a:t>
            </a:r>
            <a:r>
              <a:rPr lang="en-US" b="1" dirty="0"/>
              <a:t>(CPU) cycles </a:t>
            </a:r>
            <a:r>
              <a:rPr lang="en-US" dirty="0"/>
              <a:t>required for device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dirty="0"/>
              <a:t>as to execute a unit of the data sample.</a:t>
            </a:r>
          </a:p>
          <a:p>
            <a:r>
              <a:rPr lang="en-US" dirty="0"/>
              <a:t> f</a:t>
            </a:r>
            <a:r>
              <a:rPr lang="en-US" baseline="-25000" dirty="0"/>
              <a:t>i</a:t>
            </a:r>
            <a:r>
              <a:rPr lang="en-US" dirty="0"/>
              <a:t> indicates the </a:t>
            </a:r>
            <a:r>
              <a:rPr lang="en-US" b="1" dirty="0"/>
              <a:t>CPU cycle frequency </a:t>
            </a:r>
            <a:r>
              <a:rPr lang="en-US" dirty="0"/>
              <a:t>of device </a:t>
            </a:r>
            <a:r>
              <a:rPr lang="en-US" b="1" dirty="0" err="1"/>
              <a:t>i</a:t>
            </a:r>
            <a:r>
              <a:rPr lang="en-US" b="1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C598A-5F3C-EAED-2D61-9A5FFDB50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46" t="34538" r="29692" b="58739"/>
          <a:stretch/>
        </p:blipFill>
        <p:spPr>
          <a:xfrm>
            <a:off x="5083629" y="2225250"/>
            <a:ext cx="3935186" cy="75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8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FD6FD-1B5E-0C20-CD6F-3B2B093A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 Model</a:t>
            </a:r>
            <a:endParaRPr lang="en-S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18B86E-8D9D-D6BA-736B-17EBFF7D73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The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 computational </a:t>
                </a:r>
                <a:r>
                  <a:rPr lang="en-US" i="0" dirty="0">
                    <a:solidFill>
                      <a:srgbClr val="333333"/>
                    </a:solidFill>
                    <a:effectLst/>
                  </a:rPr>
                  <a:t>energy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consumed by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training device </a:t>
                </a:r>
                <a:r>
                  <a:rPr lang="en-US" b="0" i="0" u="none" strike="noStrike" dirty="0">
                    <a:effectLst/>
                  </a:rPr>
                  <a:t>I</a:t>
                </a:r>
                <a:r>
                  <a:rPr lang="en-US" u="none" strike="noStrike" dirty="0">
                    <a:solidFill>
                      <a:srgbClr val="333333"/>
                    </a:solidFill>
                  </a:rPr>
                  <a:t> is 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/>
                        </m:ctrlPr>
                      </m:sSubSupPr>
                      <m:e>
                        <m:r>
                          <a:rPr lang="en-US" b="0" i="1" dirty="0" smtClean="0"/>
                          <m:t>𝐸</m:t>
                        </m:r>
                      </m:e>
                      <m:sub>
                        <m:r>
                          <a:rPr lang="en-US" b="0" i="1" dirty="0" smtClean="0"/>
                          <m:t>𝑖</m:t>
                        </m:r>
                      </m:sub>
                      <m:sup>
                        <m:r>
                          <a:rPr lang="en-US" b="0" i="1" dirty="0" smtClean="0"/>
                          <m:t>𝑙</m:t>
                        </m:r>
                      </m:sup>
                    </m:sSubSup>
                    <m:r>
                      <a:rPr lang="en-US" b="0" i="1" dirty="0" smtClean="0"/>
                      <m:t> </m:t>
                    </m:r>
                  </m:oMath>
                </a14:m>
                <a:r>
                  <a:rPr lang="en-US" dirty="0"/>
                  <a:t>is the local training epochs’ number</a:t>
                </a:r>
              </a:p>
              <a:p>
                <a:r>
                  <a:rPr lang="en-US" dirty="0"/>
                  <a:t>m</a:t>
                </a:r>
                <a:r>
                  <a:rPr lang="en-US" baseline="-25000" dirty="0"/>
                  <a:t>i </a:t>
                </a:r>
                <a:r>
                  <a:rPr lang="en-US" dirty="0"/>
                  <a:t>is the model size.</a:t>
                </a:r>
              </a:p>
              <a:p>
                <a:pPr marL="0" indent="0">
                  <a:buNone/>
                </a:pPr>
                <a:endParaRPr lang="en-S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18B86E-8D9D-D6BA-736B-17EBFF7D73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S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DDDDC3-E441-5529-9918-EBBDDBF2B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14" t="54139" r="32438" b="39314"/>
          <a:stretch/>
        </p:blipFill>
        <p:spPr>
          <a:xfrm>
            <a:off x="4157870" y="2425147"/>
            <a:ext cx="3360530" cy="10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41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B45F-A056-2BDD-BAFB-D4927EE6E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 Model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7A68E-C871-E34B-C0B0-3CD52CE2D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</a:t>
            </a:r>
            <a:r>
              <a:rPr lang="en-US" b="1" dirty="0"/>
              <a:t>synchronize the model parameters to the BS</a:t>
            </a:r>
            <a:r>
              <a:rPr lang="en-US" dirty="0"/>
              <a:t>, the local device shares the U uplink </a:t>
            </a:r>
            <a:r>
              <a:rPr lang="en-US" b="1" dirty="0"/>
              <a:t>subchannel</a:t>
            </a:r>
            <a:r>
              <a:rPr lang="en-US" dirty="0"/>
              <a:t> on the basis of orthogonal frequency division multiple access </a:t>
            </a:r>
            <a:r>
              <a:rPr lang="en-US" u="sng" dirty="0"/>
              <a:t>(OFDMA)</a:t>
            </a:r>
            <a:r>
              <a:rPr lang="en-US" dirty="0"/>
              <a:t>, denoted as a set H = {1, 2, . . ., H}.</a:t>
            </a:r>
          </a:p>
          <a:p>
            <a:endParaRPr lang="en-US" dirty="0"/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558426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B45F-A056-2BDD-BAFB-D4927EE6E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 Model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7A68E-C871-E34B-C0B0-3CD52CE2D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B be the number of bits of model parameters. </a:t>
            </a:r>
            <a:r>
              <a:rPr lang="en-US" b="1" dirty="0"/>
              <a:t>The communication energy consumption of device </a:t>
            </a:r>
            <a:r>
              <a:rPr lang="en-US" dirty="0" err="1"/>
              <a:t>i</a:t>
            </a:r>
            <a:r>
              <a:rPr lang="en-US" dirty="0"/>
              <a:t> for model aggregation is: </a:t>
            </a:r>
          </a:p>
          <a:p>
            <a:endParaRPr lang="en-US" dirty="0"/>
          </a:p>
          <a:p>
            <a:endParaRPr lang="en-SA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71CAB47-C9C4-0262-D5B6-E3C95AAAA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16" t="45071" r="26349" b="44194"/>
          <a:stretch/>
        </p:blipFill>
        <p:spPr>
          <a:xfrm>
            <a:off x="4302729" y="2705762"/>
            <a:ext cx="2862470" cy="1162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E8279-5A91-09D7-B5E8-0EC87042E8CB}"/>
              </a:ext>
            </a:extLst>
          </p:cNvPr>
          <p:cNvSpPr txBox="1"/>
          <p:nvPr/>
        </p:nvSpPr>
        <p:spPr>
          <a:xfrm>
            <a:off x="1440904" y="4255819"/>
            <a:ext cx="74117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δ </a:t>
            </a:r>
            <a:r>
              <a:rPr lang="en-US" dirty="0"/>
              <a:t>represents the </a:t>
            </a:r>
            <a:r>
              <a:rPr lang="en-US" b="1" dirty="0"/>
              <a:t>normalization factor </a:t>
            </a:r>
            <a:r>
              <a:rPr lang="en-US" dirty="0"/>
              <a:t>of communication energy consumption</a:t>
            </a:r>
          </a:p>
          <a:p>
            <a:r>
              <a:rPr lang="en-US" dirty="0"/>
              <a:t>G is the subchannel </a:t>
            </a:r>
            <a:r>
              <a:rPr lang="en-US" b="1" dirty="0"/>
              <a:t>bandwidth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i,h</a:t>
            </a:r>
            <a:r>
              <a:rPr lang="en-US" baseline="-25000" dirty="0"/>
              <a:t> </a:t>
            </a:r>
            <a:r>
              <a:rPr lang="en-US" dirty="0"/>
              <a:t>denotes the device i’s </a:t>
            </a:r>
            <a:r>
              <a:rPr lang="en-US" b="1" dirty="0"/>
              <a:t>time fraction </a:t>
            </a:r>
            <a:r>
              <a:rPr lang="en-US" dirty="0"/>
              <a:t>allocated on subchannel u</a:t>
            </a:r>
          </a:p>
          <a:p>
            <a:r>
              <a:rPr lang="en-US" dirty="0" err="1"/>
              <a:t>P</a:t>
            </a:r>
            <a:r>
              <a:rPr lang="en-US" baseline="-25000" dirty="0" err="1"/>
              <a:t>i,h</a:t>
            </a:r>
            <a:r>
              <a:rPr lang="en-US" baseline="-25000" dirty="0"/>
              <a:t> </a:t>
            </a:r>
            <a:r>
              <a:rPr lang="en-US" dirty="0"/>
              <a:t>indicates the device i’s </a:t>
            </a:r>
            <a:r>
              <a:rPr lang="en-US" b="1" dirty="0"/>
              <a:t>transmission power</a:t>
            </a:r>
          </a:p>
          <a:p>
            <a:r>
              <a:rPr lang="en-US" dirty="0"/>
              <a:t> L represents the noise power</a:t>
            </a:r>
          </a:p>
          <a:p>
            <a:r>
              <a:rPr lang="en-US" dirty="0"/>
              <a:t> </a:t>
            </a:r>
            <a:r>
              <a:rPr lang="el-GR" dirty="0"/>
              <a:t>ξ </a:t>
            </a:r>
            <a:r>
              <a:rPr lang="en-US" dirty="0"/>
              <a:t>refers to the channel power gain</a:t>
            </a:r>
          </a:p>
          <a:p>
            <a:endParaRPr lang="en-US" dirty="0"/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4290036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2224B-9DCA-524A-5BAC-1B9829C8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Problem </a:t>
            </a:r>
            <a:r>
              <a:rPr lang="en-US" sz="6100" dirty="0"/>
              <a:t>F</a:t>
            </a: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ormulation </a:t>
            </a:r>
            <a:b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106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288E4-1DB7-722F-FE71-7E1E4E09A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Goal of The Paper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6483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6C0E-7FCD-8DFB-1375-1F7C1EB20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 ( Device Selection ) </a:t>
            </a:r>
            <a:endParaRPr lang="en-S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2F462D-C061-27D9-8AF2-78182689A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enhance the efficiency and accuracy of model aggregation, the </a:t>
                </a:r>
                <a:r>
                  <a:rPr lang="en-US" u="sng" dirty="0"/>
                  <a:t>DRL algorithm</a:t>
                </a:r>
                <a:r>
                  <a:rPr lang="en-US" dirty="0"/>
                  <a:t> is adopted to select </a:t>
                </a:r>
                <a:r>
                  <a:rPr lang="en-US" dirty="0" err="1"/>
                  <a:t>IIoT</a:t>
                </a:r>
                <a:r>
                  <a:rPr lang="en-US" dirty="0"/>
                  <a:t> </a:t>
                </a:r>
                <a:r>
                  <a:rPr lang="en-US" b="1" dirty="0"/>
                  <a:t>devices with high utility values for training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In order to formulate the device selection problem, They introduce </a:t>
                </a:r>
                <a:r>
                  <a:rPr lang="en-US" b="1" dirty="0"/>
                  <a:t>k</a:t>
                </a:r>
                <a:r>
                  <a:rPr lang="en-US" b="1" baseline="30000" dirty="0"/>
                  <a:t>t </a:t>
                </a:r>
                <a:r>
                  <a:rPr lang="en-US" dirty="0"/>
                  <a:t>= 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] as the </a:t>
                </a:r>
                <a:r>
                  <a:rPr lang="en-US" b="1" dirty="0"/>
                  <a:t>indicator vector </a:t>
                </a:r>
                <a:r>
                  <a:rPr lang="en-US" dirty="0"/>
                  <a:t>of the device selection state in time slot t.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1 means that device </a:t>
                </a:r>
                <a:r>
                  <a:rPr lang="en-US" dirty="0" err="1"/>
                  <a:t>i</a:t>
                </a:r>
                <a:r>
                  <a:rPr lang="en-US" dirty="0"/>
                  <a:t> has been selected/activated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0 indicates that it has not been selected/activated.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2F462D-C061-27D9-8AF2-78182689A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809"/>
                </a:stretch>
              </a:blipFill>
            </p:spPr>
            <p:txBody>
              <a:bodyPr/>
              <a:lstStyle/>
              <a:p>
                <a:r>
                  <a:rPr lang="en-S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6618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CE278-AD71-0256-4455-9552936D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 (Total Energy Cost ) </a:t>
            </a:r>
            <a:endParaRPr lang="en-S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B927F3-A7C7-202C-8FE5-157A35757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total energy cost of device </a:t>
                </a:r>
                <a:r>
                  <a:rPr lang="en-US" dirty="0" err="1"/>
                  <a:t>i</a:t>
                </a:r>
                <a:r>
                  <a:rPr lang="en-US" dirty="0"/>
                  <a:t> is equal to the sum of the costs in the previous slides expressed as C</a:t>
                </a:r>
                <a:r>
                  <a:rPr lang="en-US" baseline="-25000" dirty="0"/>
                  <a:t>i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dirty="0" smtClean="0"/>
                          <m:t>data</m:t>
                        </m:r>
                      </m:sup>
                    </m:sSub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cmp</m:t>
                        </m:r>
                      </m:sup>
                    </m:sSub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com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S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B927F3-A7C7-202C-8FE5-157A35757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448"/>
                </a:stretch>
              </a:blipFill>
            </p:spPr>
            <p:txBody>
              <a:bodyPr/>
              <a:lstStyle/>
              <a:p>
                <a:r>
                  <a:rPr lang="en-S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247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CE278-AD71-0256-4455-9552936D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Formulation(Utility Function )</a:t>
            </a:r>
            <a:endParaRPr lang="en-S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B927F3-A7C7-202C-8FE5-157A35757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7063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They  define the utility function of device </a:t>
                </a:r>
                <a:r>
                  <a:rPr lang="en-US" dirty="0" err="1"/>
                  <a:t>i</a:t>
                </a:r>
                <a:r>
                  <a:rPr lang="en-US" dirty="0"/>
                  <a:t> in time slot t as: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u="none" strike="noStrike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u="none" strike="noStrike" dirty="0" smtClean="0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u="none" strike="noStrike" dirty="0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u="none" strike="noStrike" dirty="0">
                    <a:effectLst/>
                    <a:latin typeface="MathJax_Main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u="none" strike="noStrike" dirty="0">
                    <a:effectLst/>
                    <a:latin typeface="MathJax_Main"/>
                  </a:rPr>
                  <a:t>)= </a:t>
                </a:r>
                <a14:m>
                  <m:oMath xmlns:m="http://schemas.openxmlformats.org/officeDocument/2006/math">
                    <m:r>
                      <a:rPr lang="en-US" i="1" u="none" strike="noStrike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𝜔𝜎</m:t>
                    </m:r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u="none" strike="noStrike" dirty="0">
                    <a:effectLst/>
                    <a:latin typeface="MathJax_Main"/>
                  </a:rPr>
                  <a:t>− (1−</a:t>
                </a:r>
                <a14:m>
                  <m:oMath xmlns:m="http://schemas.openxmlformats.org/officeDocument/2006/math">
                    <m:r>
                      <a:rPr lang="en-US" i="1" u="none" strike="noStrike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l-GR" u="none" strike="noStrike" dirty="0">
                    <a:effectLst/>
                    <a:latin typeface="MathJax_Main"/>
                  </a:rPr>
                  <a:t>)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br>
                  <a:rPr lang="en-US" u="none" strike="noStrike" dirty="0">
                    <a:effectLst/>
                  </a:rPr>
                </a:br>
                <a:endParaRPr lang="en-US" u="none" strike="noStrike" dirty="0">
                  <a:effectLst/>
                </a:endParaRPr>
              </a:p>
              <a:p>
                <a:pPr algn="ctr"/>
                <a:r>
                  <a:rPr lang="el-GR" dirty="0"/>
                  <a:t>ω ∈ (0, 1] </a:t>
                </a:r>
                <a:r>
                  <a:rPr lang="en-US" dirty="0"/>
                  <a:t>is the weight coefficient that </a:t>
                </a:r>
                <a:r>
                  <a:rPr lang="en-US" b="1" dirty="0"/>
                  <a:t>balances costs and benefits</a:t>
                </a:r>
                <a:r>
                  <a:rPr lang="en-US" dirty="0"/>
                  <a:t>.</a:t>
                </a:r>
              </a:p>
              <a:p>
                <a:pPr algn="ctr"/>
                <a:r>
                  <a:rPr lang="en-US" dirty="0"/>
                  <a:t>  </a:t>
                </a:r>
                <a:r>
                  <a:rPr lang="el-GR" dirty="0"/>
                  <a:t>σ </a:t>
                </a:r>
                <a:r>
                  <a:rPr lang="en-US" dirty="0"/>
                  <a:t>represents the adjustment parameter.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prediction accuracy of device i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total energy cost of device </a:t>
                </a:r>
                <a:r>
                  <a:rPr lang="en-US" dirty="0" err="1"/>
                  <a:t>i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endParaRPr lang="en-S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B927F3-A7C7-202C-8FE5-157A35757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7063"/>
                <a:ext cx="10515600" cy="4351338"/>
              </a:xfrm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S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8E4218A-719E-E8A6-F3FD-81D9F4B049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80" t="40858" r="38777" b="52618"/>
          <a:stretch/>
        </p:blipFill>
        <p:spPr>
          <a:xfrm>
            <a:off x="8742946" y="4006516"/>
            <a:ext cx="1941096" cy="61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39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F3AC3-755B-4A5B-B5E3-DFD8767F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  <a:endParaRPr lang="en-S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0D70D9-3B51-84AE-7DFF-68CA142A0E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They employ the </a:t>
                </a:r>
                <a:r>
                  <a:rPr lang="en-US" b="1" dirty="0"/>
                  <a:t>Markov Decision Process </a:t>
                </a:r>
                <a:r>
                  <a:rPr lang="en-US" dirty="0"/>
                  <a:t>MDP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= (S, A,P, R, </a:t>
                </a:r>
                <a:r>
                  <a:rPr lang="el-GR" dirty="0"/>
                  <a:t>γ) </a:t>
                </a:r>
                <a:r>
                  <a:rPr lang="en-US" dirty="0"/>
                  <a:t>to describe the combinatorial optimization problem of device selection, </a:t>
                </a:r>
              </a:p>
              <a:p>
                <a:r>
                  <a:rPr lang="en-US" dirty="0"/>
                  <a:t>S denotes the state space.</a:t>
                </a:r>
              </a:p>
              <a:p>
                <a:r>
                  <a:rPr lang="en-US" dirty="0"/>
                  <a:t>A indicates the action space. </a:t>
                </a:r>
              </a:p>
              <a:p>
                <a:r>
                  <a:rPr lang="en-US" dirty="0"/>
                  <a:t>P is the state transition probability.  </a:t>
                </a:r>
              </a:p>
              <a:p>
                <a:r>
                  <a:rPr lang="en-US" dirty="0"/>
                  <a:t>R represents the reward function</a:t>
                </a:r>
              </a:p>
              <a:p>
                <a:r>
                  <a:rPr lang="en-US" dirty="0"/>
                  <a:t>  </a:t>
                </a:r>
                <a:r>
                  <a:rPr lang="el-GR" dirty="0"/>
                  <a:t>γ ∈ (0, 1] </a:t>
                </a:r>
                <a:r>
                  <a:rPr lang="en-US" dirty="0"/>
                  <a:t>is the reward discount factor.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0D70D9-3B51-84AE-7DFF-68CA142A0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1"/>
                </a:stretch>
              </a:blipFill>
            </p:spPr>
            <p:txBody>
              <a:bodyPr/>
              <a:lstStyle/>
              <a:p>
                <a:r>
                  <a:rPr lang="en-S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365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57B3-7B7E-67D8-B3A9-C4C3877B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5391F-3D43-E07A-D6DC-FFDF8B28F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devices selection problem is expressed as follows:</a:t>
            </a:r>
            <a:endParaRPr lang="en-SA" dirty="0"/>
          </a:p>
          <a:p>
            <a:endParaRPr lang="en-S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3C0195-D600-A59F-F155-D7BEB35F2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68" t="55572" r="20300" b="7788"/>
          <a:stretch/>
        </p:blipFill>
        <p:spPr>
          <a:xfrm>
            <a:off x="2086708" y="2360063"/>
            <a:ext cx="4009292" cy="328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0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57B3-7B7E-67D8-B3A9-C4C3877B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5391F-3D43-E07A-D6DC-FFDF8B28F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devices selection problem is expressed as follows:</a:t>
            </a:r>
            <a:endParaRPr lang="en-SA" dirty="0"/>
          </a:p>
          <a:p>
            <a:endParaRPr lang="en-S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3C0195-D600-A59F-F155-D7BEB35F2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69" t="55572" r="21685" b="7788"/>
          <a:stretch/>
        </p:blipFill>
        <p:spPr>
          <a:xfrm>
            <a:off x="2016370" y="2532184"/>
            <a:ext cx="3798277" cy="3282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15744A-2CBC-8ACA-AFE5-35B9A84678F0}"/>
              </a:ext>
            </a:extLst>
          </p:cNvPr>
          <p:cNvSpPr txBox="1"/>
          <p:nvPr/>
        </p:nvSpPr>
        <p:spPr>
          <a:xfrm>
            <a:off x="4788877" y="319816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selection status of device I in time slot t.</a:t>
            </a:r>
            <a:endParaRPr lang="en-SA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818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57B3-7B7E-67D8-B3A9-C4C3877B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5391F-3D43-E07A-D6DC-FFDF8B28F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devices selection problem is expressed as follows:</a:t>
            </a:r>
            <a:endParaRPr lang="en-SA" dirty="0"/>
          </a:p>
          <a:p>
            <a:endParaRPr lang="en-S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3C0195-D600-A59F-F155-D7BEB35F2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69" t="55572" r="21685" b="7788"/>
          <a:stretch/>
        </p:blipFill>
        <p:spPr>
          <a:xfrm>
            <a:off x="2016370" y="2532184"/>
            <a:ext cx="3798277" cy="3282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570F60-3918-764E-1FCC-3652B281225A}"/>
              </a:ext>
            </a:extLst>
          </p:cNvPr>
          <p:cNvSpPr txBox="1"/>
          <p:nvPr/>
        </p:nvSpPr>
        <p:spPr>
          <a:xfrm>
            <a:off x="5477879" y="3429000"/>
            <a:ext cx="6292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Denotes to the amount of training data that device </a:t>
            </a:r>
            <a:r>
              <a:rPr lang="en-US" sz="2400" dirty="0" err="1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FF0000"/>
                </a:solidFill>
              </a:rPr>
              <a:t> can contribute to task </a:t>
            </a:r>
            <a:r>
              <a:rPr lang="el-GR" sz="2400" dirty="0">
                <a:solidFill>
                  <a:srgbClr val="FF0000"/>
                </a:solidFill>
              </a:rPr>
              <a:t>λ</a:t>
            </a:r>
            <a:r>
              <a:rPr lang="en-US" sz="2400" dirty="0">
                <a:solidFill>
                  <a:srgbClr val="FF0000"/>
                </a:solidFill>
              </a:rPr>
              <a:t>j</a:t>
            </a:r>
            <a:endParaRPr lang="en-SA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618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57B3-7B7E-67D8-B3A9-C4C3877B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5391F-3D43-E07A-D6DC-FFDF8B28F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devices selection problem is expressed as follows:</a:t>
            </a:r>
            <a:endParaRPr lang="en-SA" dirty="0"/>
          </a:p>
          <a:p>
            <a:endParaRPr lang="en-S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3C0195-D600-A59F-F155-D7BEB35F2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69" t="55572" r="21685" b="7788"/>
          <a:stretch/>
        </p:blipFill>
        <p:spPr>
          <a:xfrm>
            <a:off x="2016370" y="2532184"/>
            <a:ext cx="3798277" cy="3282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570F60-3918-764E-1FCC-3652B281225A}"/>
              </a:ext>
            </a:extLst>
          </p:cNvPr>
          <p:cNvSpPr txBox="1"/>
          <p:nvPr/>
        </p:nvSpPr>
        <p:spPr>
          <a:xfrm>
            <a:off x="5623022" y="4173414"/>
            <a:ext cx="6292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Represent the computation resource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transmission power constraints</a:t>
            </a:r>
            <a:endParaRPr lang="en-SA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950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57B3-7B7E-67D8-B3A9-C4C3877B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5391F-3D43-E07A-D6DC-FFDF8B28F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devices selection problem is expressed as follows:</a:t>
            </a:r>
            <a:endParaRPr lang="en-SA" dirty="0"/>
          </a:p>
          <a:p>
            <a:endParaRPr lang="en-S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3C0195-D600-A59F-F155-D7BEB35F2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69" t="55572" r="21685" b="7788"/>
          <a:stretch/>
        </p:blipFill>
        <p:spPr>
          <a:xfrm>
            <a:off x="2016370" y="2532184"/>
            <a:ext cx="3798277" cy="32824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13D526-B523-4D31-12D7-81D22508BD79}"/>
              </a:ext>
            </a:extLst>
          </p:cNvPr>
          <p:cNvSpPr txBox="1"/>
          <p:nvPr/>
        </p:nvSpPr>
        <p:spPr>
          <a:xfrm>
            <a:off x="4876800" y="5225068"/>
            <a:ext cx="6042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indicates the client’s energy consumption limit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447117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8692-3769-8271-F66F-D15FFD974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DRL for Device Selection Based on 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8C2A-F360-255C-C7E1-27DDB0044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</a:rPr>
              <a:t> The DRL aims to maximize the expected discounted cumulative reward through searching for the </a:t>
            </a:r>
            <a:r>
              <a:rPr lang="en-US" b="1" i="0" dirty="0">
                <a:solidFill>
                  <a:srgbClr val="333333"/>
                </a:solidFill>
                <a:effectLst/>
              </a:rPr>
              <a:t>optimal strategy </a:t>
            </a:r>
            <a:r>
              <a:rPr lang="el-GR" b="1" i="0" u="none" strike="noStrike" dirty="0">
                <a:effectLst/>
              </a:rPr>
              <a:t>π</a:t>
            </a:r>
            <a:r>
              <a:rPr lang="el-GR" b="0" i="0" dirty="0">
                <a:solidFill>
                  <a:srgbClr val="333333"/>
                </a:solidFill>
                <a:effectLst/>
              </a:rPr>
              <a:t>, </a:t>
            </a:r>
            <a:r>
              <a:rPr lang="en-US" b="0" i="0" dirty="0">
                <a:solidFill>
                  <a:srgbClr val="333333"/>
                </a:solidFill>
                <a:effectLst/>
              </a:rPr>
              <a:t>which maps state </a:t>
            </a:r>
            <a:r>
              <a:rPr lang="en-US" b="0" i="0" u="none" strike="noStrike" dirty="0">
                <a:effectLst/>
              </a:rPr>
              <a:t>s(t)</a:t>
            </a:r>
            <a:r>
              <a:rPr lang="en-US" b="0" i="0" dirty="0">
                <a:solidFill>
                  <a:srgbClr val="333333"/>
                </a:solidFill>
                <a:effectLst/>
              </a:rPr>
              <a:t> to action </a:t>
            </a:r>
            <a:r>
              <a:rPr lang="el-GR" b="0" i="0" u="none" strike="noStrike" dirty="0">
                <a:effectLst/>
              </a:rPr>
              <a:t>κ(</a:t>
            </a:r>
            <a:r>
              <a:rPr lang="en-US" b="0" i="0" u="none" strike="noStrike" dirty="0">
                <a:effectLst/>
              </a:rPr>
              <a:t>t)</a:t>
            </a:r>
            <a:r>
              <a:rPr lang="en-US" b="0" i="0" dirty="0">
                <a:solidFill>
                  <a:srgbClr val="333333"/>
                </a:solidFill>
                <a:effectLst/>
              </a:rPr>
              <a:t>. 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05751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BC93A-CF91-C21A-1C7B-15EC58F97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G</a:t>
            </a:r>
            <a:r>
              <a:rPr lang="en-SA" sz="5400" dirty="0"/>
              <a:t>oal of the paper 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9F160-0CBA-1984-C8A2-4B45412A2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600" dirty="0"/>
              <a:t>The authors proposed using digital twin (DT) empowered </a:t>
            </a:r>
            <a:r>
              <a:rPr lang="en-US" sz="2600" dirty="0" err="1"/>
              <a:t>IIoT</a:t>
            </a:r>
            <a:r>
              <a:rPr lang="en-US" sz="2600" dirty="0"/>
              <a:t> (DTEI) architecture. </a:t>
            </a:r>
          </a:p>
          <a:p>
            <a:r>
              <a:rPr lang="en-US" sz="2600" dirty="0"/>
              <a:t>Digital twins will help to capture the properties of industrial devices for </a:t>
            </a:r>
            <a:r>
              <a:rPr lang="en-US" sz="2600" b="1" dirty="0"/>
              <a:t>real-time processing </a:t>
            </a:r>
            <a:r>
              <a:rPr lang="en-US" sz="2600" dirty="0"/>
              <a:t>and </a:t>
            </a:r>
            <a:r>
              <a:rPr lang="en-US" sz="2600" b="1" dirty="0"/>
              <a:t>intelligent decision making. </a:t>
            </a:r>
          </a:p>
          <a:p>
            <a:r>
              <a:rPr lang="en-US" sz="2600" b="1" dirty="0"/>
              <a:t>However, </a:t>
            </a:r>
            <a:r>
              <a:rPr lang="en-US" dirty="0">
                <a:solidFill>
                  <a:srgbClr val="2E062E"/>
                </a:solidFill>
                <a:latin typeface="Times" pitchFamily="2" charset="0"/>
              </a:rPr>
              <a:t>c</a:t>
            </a:r>
            <a:r>
              <a:rPr lang="en-US" sz="2800" dirty="0">
                <a:solidFill>
                  <a:srgbClr val="2E062E"/>
                </a:solidFill>
                <a:effectLst/>
                <a:latin typeface="Times" pitchFamily="2" charset="0"/>
              </a:rPr>
              <a:t>onstructing a DT model requires </a:t>
            </a:r>
            <a:r>
              <a:rPr lang="en-US" sz="2800" u="sng" dirty="0">
                <a:solidFill>
                  <a:srgbClr val="2E062E"/>
                </a:solidFill>
                <a:effectLst/>
                <a:latin typeface="Times" pitchFamily="2" charset="0"/>
              </a:rPr>
              <a:t>synchronizing a massive </a:t>
            </a:r>
            <a:r>
              <a:rPr lang="en-US" sz="2800" dirty="0">
                <a:solidFill>
                  <a:srgbClr val="2E062E"/>
                </a:solidFill>
                <a:effectLst/>
                <a:latin typeface="Times" pitchFamily="2" charset="0"/>
              </a:rPr>
              <a:t>amount of data, but </a:t>
            </a:r>
            <a:r>
              <a:rPr lang="en-US" sz="2800" u="sng" dirty="0">
                <a:solidFill>
                  <a:srgbClr val="2E062E"/>
                </a:solidFill>
                <a:effectLst/>
                <a:latin typeface="Times" pitchFamily="2" charset="0"/>
              </a:rPr>
              <a:t>limited computing resources and communication capabilities</a:t>
            </a:r>
            <a:r>
              <a:rPr lang="en-US" sz="2800" dirty="0">
                <a:solidFill>
                  <a:srgbClr val="2E062E"/>
                </a:solidFill>
                <a:effectLst/>
                <a:latin typeface="Times" pitchFamily="2" charset="0"/>
              </a:rPr>
              <a:t> hinder the digitization of the </a:t>
            </a:r>
            <a:r>
              <a:rPr lang="en-US" sz="2800" dirty="0" err="1">
                <a:solidFill>
                  <a:srgbClr val="2E062E"/>
                </a:solidFill>
                <a:effectLst/>
                <a:latin typeface="Times" pitchFamily="2" charset="0"/>
              </a:rPr>
              <a:t>IIoT</a:t>
            </a:r>
            <a:r>
              <a:rPr lang="en-US" sz="2800" dirty="0">
                <a:solidFill>
                  <a:srgbClr val="2E062E"/>
                </a:solidFill>
                <a:effectLst/>
                <a:latin typeface="Times" pitchFamily="2" charset="0"/>
              </a:rPr>
              <a:t>.</a:t>
            </a:r>
          </a:p>
          <a:p>
            <a:endParaRPr lang="en-US" sz="2600" dirty="0"/>
          </a:p>
          <a:p>
            <a:endParaRPr lang="en-US" sz="2200" dirty="0"/>
          </a:p>
          <a:p>
            <a:endParaRPr lang="en-SA" sz="2200" dirty="0"/>
          </a:p>
        </p:txBody>
      </p:sp>
    </p:spTree>
    <p:extLst>
      <p:ext uri="{BB962C8B-B14F-4D97-AF65-F5344CB8AC3E}">
        <p14:creationId xmlns:p14="http://schemas.microsoft.com/office/powerpoint/2010/main" val="3824708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8692-3769-8271-F66F-D15FFD974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DRL for Device Selection Based on DT</a:t>
            </a:r>
            <a:endParaRPr lang="en-US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8C2A-F360-255C-C7E1-27DDB0044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1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State Space: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</a:t>
            </a:r>
            <a:endParaRPr lang="en-US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</a:rPr>
              <a:t>In time slot </a:t>
            </a:r>
            <a:r>
              <a:rPr lang="en-US" b="0" i="0" u="none" strike="noStrike" dirty="0">
                <a:effectLst/>
              </a:rPr>
              <a:t>t</a:t>
            </a:r>
            <a:r>
              <a:rPr lang="en-US" b="0" i="0" dirty="0">
                <a:solidFill>
                  <a:srgbClr val="333333"/>
                </a:solidFill>
                <a:effectLst/>
              </a:rPr>
              <a:t>, the system states consist of </a:t>
            </a:r>
            <a:r>
              <a:rPr lang="en-US" b="1" i="0" dirty="0">
                <a:solidFill>
                  <a:srgbClr val="333333"/>
                </a:solidFill>
                <a:effectLst/>
              </a:rPr>
              <a:t>transmission power </a:t>
            </a:r>
            <a:r>
              <a:rPr lang="en-US" b="1" i="0" u="none" strike="noStrike" dirty="0">
                <a:effectLst/>
              </a:rPr>
              <a:t>p(t)</a:t>
            </a:r>
            <a:r>
              <a:rPr lang="en-US" b="0" i="0" u="none" strike="noStrike" dirty="0">
                <a:effectLst/>
              </a:rPr>
              <a:t>, </a:t>
            </a:r>
            <a:r>
              <a:rPr lang="en-US" i="0" dirty="0">
                <a:solidFill>
                  <a:srgbClr val="333333"/>
                </a:solidFill>
                <a:effectLst/>
              </a:rPr>
              <a:t>available</a:t>
            </a:r>
            <a:r>
              <a:rPr lang="en-US" b="1" i="0" dirty="0">
                <a:solidFill>
                  <a:srgbClr val="333333"/>
                </a:solidFill>
                <a:effectLst/>
              </a:rPr>
              <a:t> computing resource of devices </a:t>
            </a:r>
            <a:r>
              <a:rPr lang="en-US" b="1" i="0" u="none" strike="noStrike" dirty="0">
                <a:effectLst/>
              </a:rPr>
              <a:t>f(t) </a:t>
            </a:r>
            <a:r>
              <a:rPr lang="en-US" b="0" i="0" dirty="0">
                <a:solidFill>
                  <a:srgbClr val="333333"/>
                </a:solidFill>
                <a:effectLst/>
              </a:rPr>
              <a:t>, </a:t>
            </a:r>
            <a:r>
              <a:rPr lang="en-US" b="1" i="0" dirty="0">
                <a:solidFill>
                  <a:srgbClr val="333333"/>
                </a:solidFill>
                <a:effectLst/>
              </a:rPr>
              <a:t>state of the model </a:t>
            </a:r>
            <a:r>
              <a:rPr lang="en-US" b="1" i="0" u="none" strike="noStrike" dirty="0">
                <a:effectLst/>
              </a:rPr>
              <a:t>q(t</a:t>
            </a:r>
            <a:r>
              <a:rPr lang="en-US" b="1" dirty="0"/>
              <a:t>) </a:t>
            </a:r>
            <a:r>
              <a:rPr lang="en-US" dirty="0"/>
              <a:t>, </a:t>
            </a:r>
            <a:r>
              <a:rPr lang="en-US" b="0" i="0" dirty="0">
                <a:solidFill>
                  <a:srgbClr val="333333"/>
                </a:solidFill>
                <a:effectLst/>
              </a:rPr>
              <a:t>and the </a:t>
            </a:r>
            <a:r>
              <a:rPr lang="en-US" b="1" i="0" dirty="0">
                <a:solidFill>
                  <a:srgbClr val="333333"/>
                </a:solidFill>
                <a:effectLst/>
              </a:rPr>
              <a:t>selection state of devices </a:t>
            </a:r>
            <a:r>
              <a:rPr lang="en-US" b="1" i="0" u="none" strike="noStrike" dirty="0">
                <a:effectLst/>
              </a:rPr>
              <a:t>k(t−1)</a:t>
            </a:r>
            <a:r>
              <a:rPr lang="en-US" b="0" i="0" dirty="0">
                <a:solidFill>
                  <a:srgbClr val="333333"/>
                </a:solidFill>
                <a:effectLst/>
              </a:rPr>
              <a:t> .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</a:rPr>
              <a:t>The current state </a:t>
            </a:r>
            <a:r>
              <a:rPr lang="en-US" b="0" i="0" u="none" strike="noStrike" dirty="0">
                <a:effectLst/>
              </a:rPr>
              <a:t>s(t)∈S</a:t>
            </a:r>
            <a:r>
              <a:rPr lang="en-US" b="0" i="0" dirty="0">
                <a:solidFill>
                  <a:srgbClr val="333333"/>
                </a:solidFill>
                <a:effectLst/>
              </a:rPr>
              <a:t> is expressed as:</a:t>
            </a:r>
            <a:endParaRPr lang="en-US" dirty="0">
              <a:solidFill>
                <a:srgbClr val="333333"/>
              </a:solidFill>
            </a:endParaRPr>
          </a:p>
          <a:p>
            <a:pPr marL="0" indent="0" algn="ctr">
              <a:buNone/>
            </a:pPr>
            <a:r>
              <a:rPr lang="en-US" b="0" i="0" dirty="0">
                <a:solidFill>
                  <a:srgbClr val="333333"/>
                </a:solidFill>
                <a:effectLst/>
              </a:rPr>
              <a:t> </a:t>
            </a:r>
            <a:r>
              <a:rPr lang="en-US" b="0" i="0" u="none" strike="noStrike" dirty="0">
                <a:effectLst/>
              </a:rPr>
              <a:t>s(t)={p(t),f(t),q(t),k(t−1)}.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910122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8692-3769-8271-F66F-D15FFD974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DRL for Device Selection Based on DT</a:t>
            </a:r>
            <a:endParaRPr lang="en-US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8C2A-F360-255C-C7E1-27DDB0044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1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State Space: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</a:t>
            </a:r>
            <a:endParaRPr lang="en-US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r>
              <a:rPr lang="en-US" dirty="0">
                <a:solidFill>
                  <a:srgbClr val="2E062E"/>
                </a:solidFill>
                <a:effectLst/>
              </a:rPr>
              <a:t>They exploit</a:t>
            </a:r>
            <a:r>
              <a:rPr lang="en-US" dirty="0">
                <a:solidFill>
                  <a:srgbClr val="2E062E"/>
                </a:solidFill>
              </a:rPr>
              <a:t> </a:t>
            </a:r>
            <a:r>
              <a:rPr lang="en-US" dirty="0">
                <a:solidFill>
                  <a:srgbClr val="2E062E"/>
                </a:solidFill>
                <a:effectLst/>
              </a:rPr>
              <a:t>DT to monitor the model’s training state and complex network environment, where the system state s(t) ∈ S </a:t>
            </a:r>
            <a:r>
              <a:rPr lang="en-US" b="1" dirty="0">
                <a:solidFill>
                  <a:srgbClr val="2E062E"/>
                </a:solidFill>
                <a:effectLst/>
              </a:rPr>
              <a:t>is created by the DT and transmitted to the DRL agent.</a:t>
            </a:r>
          </a:p>
          <a:p>
            <a:endParaRPr lang="en-US" b="1" dirty="0">
              <a:solidFill>
                <a:srgbClr val="2E062E"/>
              </a:solidFill>
            </a:endParaRPr>
          </a:p>
          <a:p>
            <a:r>
              <a:rPr lang="en-US" dirty="0">
                <a:solidFill>
                  <a:srgbClr val="2E062E"/>
                </a:solidFill>
                <a:latin typeface="Times" pitchFamily="2" charset="0"/>
              </a:rPr>
              <a:t>T</a:t>
            </a:r>
            <a:r>
              <a:rPr lang="en-US" dirty="0">
                <a:solidFill>
                  <a:srgbClr val="2E062E"/>
                </a:solidFill>
                <a:effectLst/>
                <a:latin typeface="Times" pitchFamily="2" charset="0"/>
              </a:rPr>
              <a:t>he agent interacts with the DT in the DRL setting, in which: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2E062E"/>
                </a:solidFill>
                <a:effectLst/>
                <a:latin typeface="Times" pitchFamily="2" charset="0"/>
              </a:rPr>
              <a:t> </a:t>
            </a:r>
            <a:r>
              <a:rPr lang="en-US" b="1" dirty="0">
                <a:solidFill>
                  <a:srgbClr val="00B0F0"/>
                </a:solidFill>
                <a:effectLst/>
                <a:latin typeface="Times" pitchFamily="2" charset="0"/>
              </a:rPr>
              <a:t>The Agent </a:t>
            </a:r>
            <a:r>
              <a:rPr lang="en-US" dirty="0">
                <a:solidFill>
                  <a:srgbClr val="2E062E"/>
                </a:solidFill>
                <a:effectLst/>
                <a:latin typeface="Times" pitchFamily="2" charset="0"/>
              </a:rPr>
              <a:t>&gt; The decision-maker for device selection. 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B0F0"/>
                </a:solidFill>
                <a:latin typeface="Times" pitchFamily="2" charset="0"/>
              </a:rPr>
              <a:t>T</a:t>
            </a:r>
            <a:r>
              <a:rPr lang="en-US" b="1" dirty="0">
                <a:solidFill>
                  <a:srgbClr val="00B0F0"/>
                </a:solidFill>
                <a:effectLst/>
                <a:latin typeface="Times" pitchFamily="2" charset="0"/>
              </a:rPr>
              <a:t>he DT </a:t>
            </a:r>
            <a:r>
              <a:rPr lang="en-US" dirty="0">
                <a:solidFill>
                  <a:srgbClr val="2E062E"/>
                </a:solidFill>
                <a:effectLst/>
                <a:latin typeface="Times" pitchFamily="2" charset="0"/>
              </a:rPr>
              <a:t>&gt; sets the restrictions, rules, and reward mechanism. </a:t>
            </a:r>
          </a:p>
          <a:p>
            <a:endParaRPr lang="en-US" dirty="0">
              <a:solidFill>
                <a:srgbClr val="2E062E"/>
              </a:solidFill>
              <a:effectLst/>
              <a:latin typeface="Times" pitchFamily="2" charset="0"/>
            </a:endParaRPr>
          </a:p>
          <a:p>
            <a:endParaRPr lang="en-US" b="1" dirty="0">
              <a:solidFill>
                <a:srgbClr val="2E062E"/>
              </a:solidFill>
              <a:effectLst/>
            </a:endParaRPr>
          </a:p>
          <a:p>
            <a:pPr marL="0" indent="0">
              <a:buNone/>
            </a:pP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068702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8692-3769-8271-F66F-D15FFD974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DRL for Device Selection Based on DT</a:t>
            </a:r>
            <a:endParaRPr lang="en-US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D8C2A-F360-255C-C7E1-27DDB00441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 </a:t>
                </a:r>
                <a:r>
                  <a:rPr lang="en-US" b="0" i="1" dirty="0">
                    <a:solidFill>
                      <a:srgbClr val="333333"/>
                    </a:solidFill>
                    <a:effectLst/>
                  </a:rPr>
                  <a:t> Action Space: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 </a:t>
                </a:r>
              </a:p>
              <a:p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The agent’s action is the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device selection decision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in round </a:t>
                </a:r>
                <a:r>
                  <a:rPr lang="en-US" b="0" i="0" u="none" strike="noStrike" dirty="0">
                    <a:effectLst/>
                  </a:rPr>
                  <a:t>t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. </a:t>
                </a:r>
              </a:p>
              <a:p>
                <a:pPr marL="0" indent="0" algn="ctr">
                  <a:buNone/>
                </a:pPr>
                <a:r>
                  <a:rPr lang="en-US" b="0" i="0" u="none" strike="noStrike" dirty="0">
                    <a:solidFill>
                      <a:srgbClr val="333333"/>
                    </a:solidFill>
                    <a:effectLst/>
                  </a:rPr>
                  <a:t>k(t)=(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u="none" strike="noStrike" dirty="0">
                    <a:solidFill>
                      <a:srgbClr val="333333"/>
                    </a:solidFill>
                    <a:effectLst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u="none" strike="noStrike" dirty="0">
                    <a:solidFill>
                      <a:srgbClr val="333333"/>
                    </a:solidFill>
                    <a:effectLst/>
                  </a:rPr>
                  <a:t>,…,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u="none" strike="noStrike" dirty="0">
                    <a:solidFill>
                      <a:srgbClr val="333333"/>
                    </a:solidFill>
                    <a:effectLst/>
                  </a:rPr>
                  <a:t>)</a:t>
                </a:r>
              </a:p>
              <a:p>
                <a:pPr marL="0" indent="0">
                  <a:buNone/>
                </a:pPr>
                <a:endParaRPr lang="en-US" b="0" i="0" u="none" strike="noStrike" dirty="0">
                  <a:solidFill>
                    <a:srgbClr val="333333"/>
                  </a:solidFill>
                  <a:effectLst/>
                </a:endParaRPr>
              </a:p>
              <a:p>
                <a:r>
                  <a:rPr lang="en-US" b="0" i="1" dirty="0">
                    <a:solidFill>
                      <a:srgbClr val="333333"/>
                    </a:solidFill>
                    <a:effectLst/>
                  </a:rPr>
                  <a:t>Policy: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 The policy </a:t>
                </a:r>
                <a:r>
                  <a:rPr lang="el-GR" b="0" i="0" u="none" strike="noStrike" dirty="0">
                    <a:solidFill>
                      <a:srgbClr val="333333"/>
                    </a:solidFill>
                    <a:effectLst/>
                  </a:rPr>
                  <a:t>π</a:t>
                </a:r>
                <a:r>
                  <a:rPr lang="el-GR" b="0" i="0" dirty="0">
                    <a:solidFill>
                      <a:srgbClr val="333333"/>
                    </a:solidFill>
                    <a:effectLst/>
                  </a:rPr>
                  <a:t> : </a:t>
                </a:r>
                <a:r>
                  <a:rPr lang="en-US" b="0" i="0" u="none" strike="noStrike" dirty="0">
                    <a:solidFill>
                      <a:srgbClr val="333333"/>
                    </a:solidFill>
                    <a:effectLst/>
                  </a:rPr>
                  <a:t>S→A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 denotes the mapping between the state space and the action space. </a:t>
                </a:r>
              </a:p>
              <a:p>
                <a:pPr marL="0" indent="0">
                  <a:buNone/>
                </a:pPr>
                <a:endParaRPr lang="en-S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D8C2A-F360-255C-C7E1-27DDB00441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S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670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8692-3769-8271-F66F-D15FFD974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DRL for Device Selection Based on DT</a:t>
            </a:r>
            <a:endParaRPr lang="en-US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D8C2A-F360-255C-C7E1-27DDB00441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 </a:t>
                </a:r>
                <a:r>
                  <a:rPr lang="en-US" b="0" i="1" dirty="0">
                    <a:solidFill>
                      <a:srgbClr val="333333"/>
                    </a:solidFill>
                    <a:effectLst/>
                  </a:rPr>
                  <a:t> Action Space: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 </a:t>
                </a:r>
              </a:p>
              <a:p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The agent’s action is the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device selection decision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in round </a:t>
                </a:r>
                <a:r>
                  <a:rPr lang="en-US" b="0" i="0" u="none" strike="noStrike" dirty="0">
                    <a:effectLst/>
                  </a:rPr>
                  <a:t>t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. </a:t>
                </a:r>
              </a:p>
              <a:p>
                <a:pPr marL="0" indent="0" algn="ctr">
                  <a:buNone/>
                </a:pPr>
                <a:r>
                  <a:rPr lang="en-US" b="0" i="0" u="none" strike="noStrike" dirty="0">
                    <a:solidFill>
                      <a:srgbClr val="333333"/>
                    </a:solidFill>
                    <a:effectLst/>
                  </a:rPr>
                  <a:t>k(t)=(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u="none" strike="noStrike" dirty="0">
                    <a:solidFill>
                      <a:srgbClr val="333333"/>
                    </a:solidFill>
                    <a:effectLst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u="none" strike="noStrike" dirty="0">
                    <a:solidFill>
                      <a:srgbClr val="333333"/>
                    </a:solidFill>
                    <a:effectLst/>
                  </a:rPr>
                  <a:t>,…,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u="none" strike="noStrike" dirty="0">
                    <a:solidFill>
                      <a:srgbClr val="333333"/>
                    </a:solidFill>
                    <a:effectLst/>
                  </a:rPr>
                  <a:t>)</a:t>
                </a:r>
              </a:p>
              <a:p>
                <a:endParaRPr lang="en-US" b="0" i="0" u="none" strike="noStrike" dirty="0">
                  <a:solidFill>
                    <a:srgbClr val="333333"/>
                  </a:solidFill>
                  <a:effectLst/>
                </a:endParaRPr>
              </a:p>
              <a:p>
                <a:r>
                  <a:rPr lang="en-US" b="0" i="1" dirty="0">
                    <a:solidFill>
                      <a:srgbClr val="333333"/>
                    </a:solidFill>
                    <a:effectLst/>
                  </a:rPr>
                  <a:t>Policy: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 The policy </a:t>
                </a:r>
                <a:r>
                  <a:rPr lang="el-GR" b="0" i="0" u="none" strike="noStrike" dirty="0">
                    <a:solidFill>
                      <a:srgbClr val="333333"/>
                    </a:solidFill>
                    <a:effectLst/>
                  </a:rPr>
                  <a:t>π</a:t>
                </a:r>
                <a:r>
                  <a:rPr lang="el-GR" b="0" i="0" dirty="0">
                    <a:solidFill>
                      <a:srgbClr val="333333"/>
                    </a:solidFill>
                    <a:effectLst/>
                  </a:rPr>
                  <a:t> : </a:t>
                </a:r>
                <a:r>
                  <a:rPr lang="en-US" b="0" i="0" u="none" strike="noStrike" dirty="0">
                    <a:solidFill>
                      <a:srgbClr val="333333"/>
                    </a:solidFill>
                    <a:effectLst/>
                  </a:rPr>
                  <a:t>S→A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 denotes the mapping between the state space and the action space.  The goal of device selection is to </a:t>
                </a:r>
                <a:r>
                  <a:rPr lang="en-US" b="0" i="0" dirty="0">
                    <a:solidFill>
                      <a:srgbClr val="00B050"/>
                    </a:solidFill>
                    <a:effectLst/>
                  </a:rPr>
                  <a:t>minimize energy consumption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and </a:t>
                </a:r>
                <a:r>
                  <a:rPr lang="en-US" b="0" i="0" dirty="0">
                    <a:solidFill>
                      <a:srgbClr val="00B050"/>
                    </a:solidFill>
                    <a:effectLst/>
                  </a:rPr>
                  <a:t>maximize model accuracy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in FL. The DRL agent aims to maximize the cumulative reward by exploring </a:t>
                </a:r>
                <a:r>
                  <a:rPr lang="el-GR" b="0" i="0" u="none" strike="noStrike" dirty="0">
                    <a:effectLst/>
                  </a:rPr>
                  <a:t>κ</a:t>
                </a:r>
                <a:r>
                  <a:rPr lang="el-GR" b="0" i="0" dirty="0">
                    <a:solidFill>
                      <a:srgbClr val="333333"/>
                    </a:solidFill>
                    <a:effectLst/>
                  </a:rPr>
                  <a:t> 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. </a:t>
                </a:r>
                <a:endParaRPr lang="en-S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D8C2A-F360-255C-C7E1-27DDB00441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S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939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13B26-90E2-EF0A-07AE-ECA441D4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70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DRL-Based Asynchronous Federated Learning</a:t>
            </a:r>
            <a:endParaRPr lang="en-US" sz="6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0460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B342-0DE2-E1F7-ED37-FCC6F726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i="0" dirty="0">
                <a:solidFill>
                  <a:srgbClr val="333333"/>
                </a:solidFill>
                <a:effectLst/>
              </a:rPr>
              <a:t>Asynchronous Federated Learning</a:t>
            </a:r>
            <a:br>
              <a:rPr lang="en-US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</a:b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452DA-4C88-ECF5-2535-0670D7AF8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</a:rPr>
              <a:t>The main idea is :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333333"/>
                </a:solidFill>
              </a:rPr>
              <a:t>1- T</a:t>
            </a:r>
            <a:r>
              <a:rPr lang="en-US" b="0" i="0" dirty="0">
                <a:solidFill>
                  <a:srgbClr val="333333"/>
                </a:solidFill>
                <a:effectLst/>
              </a:rPr>
              <a:t>o select the optimally participating devices (previous slides )</a:t>
            </a:r>
            <a:endParaRPr lang="en-US" dirty="0">
              <a:solidFill>
                <a:srgbClr val="333333"/>
              </a:solidFill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</a:rPr>
              <a:t>2-</a:t>
            </a:r>
            <a:r>
              <a:rPr lang="en-US" i="0" dirty="0">
                <a:solidFill>
                  <a:srgbClr val="333333"/>
                </a:solidFill>
                <a:effectLst/>
              </a:rPr>
              <a:t>Classify</a:t>
            </a:r>
            <a:r>
              <a:rPr lang="en-US" b="0" i="0" dirty="0">
                <a:solidFill>
                  <a:srgbClr val="333333"/>
                </a:solidFill>
                <a:effectLst/>
              </a:rPr>
              <a:t> the devices with different </a:t>
            </a:r>
            <a:r>
              <a:rPr lang="en-US" b="1" i="0" dirty="0">
                <a:solidFill>
                  <a:srgbClr val="333333"/>
                </a:solidFill>
                <a:effectLst/>
              </a:rPr>
              <a:t>utility</a:t>
            </a:r>
            <a:r>
              <a:rPr lang="en-US" b="0" i="0" dirty="0">
                <a:solidFill>
                  <a:srgbClr val="333333"/>
                </a:solidFill>
                <a:effectLst/>
              </a:rPr>
              <a:t> values by </a:t>
            </a:r>
            <a:r>
              <a:rPr lang="en-US" b="1" i="0" dirty="0">
                <a:solidFill>
                  <a:srgbClr val="333333"/>
                </a:solidFill>
                <a:effectLst/>
              </a:rPr>
              <a:t>cluster</a:t>
            </a:r>
            <a:r>
              <a:rPr lang="en-US" dirty="0">
                <a:solidFill>
                  <a:srgbClr val="333333"/>
                </a:solidFill>
              </a:rPr>
              <a:t>. </a:t>
            </a:r>
            <a:endParaRPr lang="en-US" b="0" i="0" dirty="0">
              <a:solidFill>
                <a:srgbClr val="333333"/>
              </a:solidFill>
              <a:effectLst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333333"/>
                </a:solidFill>
              </a:rPr>
              <a:t>3- C</a:t>
            </a:r>
            <a:r>
              <a:rPr lang="en-US" b="0" i="0" dirty="0">
                <a:solidFill>
                  <a:srgbClr val="333333"/>
                </a:solidFill>
                <a:effectLst/>
              </a:rPr>
              <a:t>onfigure the corresponding aggregator for each cluster to realize asynchronous learning.</a:t>
            </a:r>
          </a:p>
          <a:p>
            <a:pPr marL="0" indent="0" algn="just">
              <a:buNone/>
            </a:pPr>
            <a:endParaRPr lang="en-US" b="0" i="0" dirty="0">
              <a:solidFill>
                <a:srgbClr val="333333"/>
              </a:solidFill>
              <a:effectLst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</a:rPr>
              <a:t>In this case, each cluster can be trained at different local aggregation frequencies. </a:t>
            </a:r>
          </a:p>
        </p:txBody>
      </p:sp>
    </p:spTree>
    <p:extLst>
      <p:ext uri="{BB962C8B-B14F-4D97-AF65-F5344CB8AC3E}">
        <p14:creationId xmlns:p14="http://schemas.microsoft.com/office/powerpoint/2010/main" val="1517460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C132B-08AC-F7B4-F634-9C6BD4371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333333"/>
                </a:solidFill>
                <a:effectLst/>
                <a:latin typeface="+mn-lt"/>
              </a:rPr>
              <a:t>DRL-Based Asynchronous Federated Learning</a:t>
            </a:r>
            <a:br>
              <a:rPr lang="en-US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</a:b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26007-4BD8-6772-B094-912483309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</a:rPr>
              <a:t> The proposed asynchronous FL framework mainly includes the following four steps: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b="0" i="1" dirty="0">
                <a:solidFill>
                  <a:srgbClr val="333333"/>
                </a:solidFill>
                <a:effectLst/>
              </a:rPr>
              <a:t>Device selection.</a:t>
            </a:r>
            <a:endParaRPr lang="en-US" dirty="0">
              <a:solidFill>
                <a:srgbClr val="333333"/>
              </a:solidFill>
            </a:endParaRPr>
          </a:p>
          <a:p>
            <a:pPr marL="514350" indent="-514350" algn="ctr">
              <a:buFont typeface="+mj-lt"/>
              <a:buAutoNum type="arabicPeriod"/>
            </a:pPr>
            <a:r>
              <a:rPr lang="en-US" b="0" i="1" dirty="0">
                <a:solidFill>
                  <a:srgbClr val="333333"/>
                </a:solidFill>
                <a:effectLst/>
              </a:rPr>
              <a:t>Device clustering. 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b="0" i="1" dirty="0">
                <a:solidFill>
                  <a:srgbClr val="333333"/>
                </a:solidFill>
                <a:effectLst/>
              </a:rPr>
              <a:t>       Local training. 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b="0" i="1" dirty="0">
                <a:solidFill>
                  <a:srgbClr val="333333"/>
                </a:solidFill>
                <a:effectLst/>
              </a:rPr>
              <a:t>Global aggregation. </a:t>
            </a:r>
            <a:endParaRPr lang="en-US" i="1" dirty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4195755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C132B-08AC-F7B4-F634-9C6BD4371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+mn-lt"/>
              </a:rPr>
              <a:t>DRL-Based Asynchronous Federated Learning</a:t>
            </a:r>
            <a:br>
              <a:rPr lang="en-US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</a:b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26007-4BD8-6772-B094-912483309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</a:rPr>
              <a:t> They proposed asynchronous FL framework mainly includes the following four steps: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b="0" i="1" dirty="0">
                <a:solidFill>
                  <a:srgbClr val="333333"/>
                </a:solidFill>
                <a:effectLst/>
              </a:rPr>
              <a:t>Device selection.</a:t>
            </a:r>
            <a:endParaRPr lang="en-US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</a:rPr>
              <a:t>a device with </a:t>
            </a:r>
            <a:r>
              <a:rPr lang="en-US" b="1" i="0" dirty="0">
                <a:solidFill>
                  <a:srgbClr val="333333"/>
                </a:solidFill>
                <a:effectLst/>
              </a:rPr>
              <a:t>higher utility </a:t>
            </a:r>
            <a:r>
              <a:rPr lang="en-US" b="0" i="0" dirty="0">
                <a:solidFill>
                  <a:srgbClr val="333333"/>
                </a:solidFill>
                <a:effectLst/>
              </a:rPr>
              <a:t>is selected to participate in FL within the given communication time. The server selects the </a:t>
            </a:r>
            <a:r>
              <a:rPr lang="en-US" i="0" dirty="0">
                <a:solidFill>
                  <a:srgbClr val="333333"/>
                </a:solidFill>
                <a:effectLst/>
              </a:rPr>
              <a:t>optimal subset of devices </a:t>
            </a:r>
            <a:r>
              <a:rPr lang="en-US" i="0" u="none" strike="noStrike" dirty="0" err="1">
                <a:effectLst/>
              </a:rPr>
              <a:t>N</a:t>
            </a:r>
            <a:r>
              <a:rPr lang="en-US" i="0" u="none" strike="noStrike" baseline="-25000" dirty="0" err="1">
                <a:effectLst/>
              </a:rPr>
              <a:t>i</a:t>
            </a:r>
            <a:r>
              <a:rPr lang="en-US" i="0" u="none" strike="noStrike" dirty="0" err="1">
                <a:effectLst/>
              </a:rPr>
              <a:t>∈N</a:t>
            </a:r>
            <a:r>
              <a:rPr lang="en-US" i="0" dirty="0">
                <a:solidFill>
                  <a:srgbClr val="333333"/>
                </a:solidFill>
                <a:effectLst/>
              </a:rPr>
              <a:t> </a:t>
            </a:r>
            <a:r>
              <a:rPr lang="en-US" b="0" i="0" dirty="0">
                <a:solidFill>
                  <a:srgbClr val="333333"/>
                </a:solidFill>
                <a:effectLst/>
              </a:rPr>
              <a:t>through the </a:t>
            </a:r>
            <a:r>
              <a:rPr lang="en-US" b="1" i="0" dirty="0">
                <a:solidFill>
                  <a:srgbClr val="333333"/>
                </a:solidFill>
                <a:effectLst/>
              </a:rPr>
              <a:t>DRL-based algorithm</a:t>
            </a:r>
            <a:r>
              <a:rPr lang="en-US" b="0" i="0" dirty="0">
                <a:solidFill>
                  <a:srgbClr val="333333"/>
                </a:solidFill>
                <a:effectLst/>
              </a:rPr>
              <a:t>.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565328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C132B-08AC-F7B4-F634-9C6BD4371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333333"/>
                </a:solidFill>
                <a:effectLst/>
                <a:latin typeface="+mn-lt"/>
              </a:rPr>
              <a:t>DRL-Based Asynchronous Federated Learning</a:t>
            </a:r>
            <a:br>
              <a:rPr lang="en-US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</a:b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26007-4BD8-6772-B094-912483309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</a:rPr>
              <a:t> They proposed asynchronous FL framework mainly includes the following four steps:</a:t>
            </a:r>
          </a:p>
          <a:p>
            <a:pPr marL="514350" indent="-514350" algn="ctr">
              <a:buAutoNum type="arabicPeriod" startAt="2"/>
            </a:pPr>
            <a:r>
              <a:rPr lang="en-US" b="0" i="1" dirty="0">
                <a:solidFill>
                  <a:srgbClr val="333333"/>
                </a:solidFill>
                <a:effectLst/>
              </a:rPr>
              <a:t>Device clustering. </a:t>
            </a:r>
          </a:p>
          <a:p>
            <a:pPr marL="0" indent="0" algn="ctr">
              <a:buNone/>
            </a:pPr>
            <a:r>
              <a:rPr lang="en-US" b="0" i="0" dirty="0">
                <a:solidFill>
                  <a:srgbClr val="333333"/>
                </a:solidFill>
                <a:effectLst/>
              </a:rPr>
              <a:t>They  classify devices based on the </a:t>
            </a:r>
            <a:r>
              <a:rPr lang="en-US" b="1" i="0" dirty="0">
                <a:solidFill>
                  <a:srgbClr val="333333"/>
                </a:solidFill>
                <a:effectLst/>
              </a:rPr>
              <a:t>data size and computing power</a:t>
            </a:r>
            <a:r>
              <a:rPr lang="en-US" b="0" i="0" dirty="0">
                <a:solidFill>
                  <a:srgbClr val="333333"/>
                </a:solidFill>
                <a:effectLst/>
              </a:rPr>
              <a:t> by clustering algorithm </a:t>
            </a:r>
            <a:r>
              <a:rPr lang="en-US" b="1" i="0" u="none" strike="noStrike" dirty="0">
                <a:solidFill>
                  <a:srgbClr val="333333"/>
                </a:solidFill>
                <a:effectLst/>
              </a:rPr>
              <a:t>K</a:t>
            </a:r>
            <a:r>
              <a:rPr lang="en-US" b="1" i="0" dirty="0">
                <a:solidFill>
                  <a:srgbClr val="333333"/>
                </a:solidFill>
                <a:effectLst/>
              </a:rPr>
              <a:t>-means</a:t>
            </a:r>
            <a:r>
              <a:rPr lang="en-US" b="0" i="0" dirty="0">
                <a:solidFill>
                  <a:srgbClr val="333333"/>
                </a:solidFill>
                <a:effectLst/>
              </a:rPr>
              <a:t> and then assigning corresponding aggregators to constitute the local training cluster. Hence, </a:t>
            </a:r>
            <a:r>
              <a:rPr lang="en-US" i="0" dirty="0">
                <a:solidFill>
                  <a:srgbClr val="FF0000"/>
                </a:solidFill>
                <a:effectLst/>
              </a:rPr>
              <a:t>in the identical cluster of the local model, the training time of the device is similar which eliminates the straggler effect.</a:t>
            </a:r>
            <a:br>
              <a:rPr lang="en-US" dirty="0"/>
            </a:b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46665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C132B-08AC-F7B4-F634-9C6BD4371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+mn-lt"/>
              </a:rPr>
              <a:t>DRL-Based Asynchronous Federated Learning</a:t>
            </a:r>
            <a:br>
              <a:rPr lang="en-US" b="1" i="0" dirty="0">
                <a:solidFill>
                  <a:srgbClr val="333333"/>
                </a:solidFill>
                <a:effectLst/>
                <a:latin typeface="+mn-lt"/>
              </a:rPr>
            </a:br>
            <a:endParaRPr lang="en-SA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26007-4BD8-6772-B094-912483309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</a:rPr>
              <a:t> They proposed asynchronous FL framework mainly includes the following four steps:</a:t>
            </a:r>
          </a:p>
          <a:p>
            <a:pPr marL="0" indent="0" algn="ctr">
              <a:buNone/>
            </a:pPr>
            <a:r>
              <a:rPr lang="en-US" b="0" i="1" dirty="0">
                <a:solidFill>
                  <a:srgbClr val="333333"/>
                </a:solidFill>
                <a:effectLst/>
              </a:rPr>
              <a:t>3.  Local Training </a:t>
            </a:r>
          </a:p>
          <a:p>
            <a:pPr marL="0" indent="0" algn="ctr">
              <a:buNone/>
            </a:pPr>
            <a:r>
              <a:rPr lang="en-US" dirty="0"/>
              <a:t>In round </a:t>
            </a:r>
            <a:r>
              <a:rPr lang="en-US" b="0" i="0" u="none" strike="noStrike" dirty="0">
                <a:effectLst/>
              </a:rPr>
              <a:t>t</a:t>
            </a:r>
            <a:r>
              <a:rPr lang="en-US" dirty="0"/>
              <a:t>, the model </a:t>
            </a:r>
            <a:r>
              <a:rPr lang="en-US" b="0" i="0" u="none" strike="noStrike" dirty="0" err="1">
                <a:effectLst/>
              </a:rPr>
              <a:t>w</a:t>
            </a:r>
            <a:r>
              <a:rPr lang="en-US" b="0" i="0" u="none" strike="noStrike" baseline="-25000" dirty="0" err="1">
                <a:effectLst/>
              </a:rPr>
              <a:t>i</a:t>
            </a:r>
            <a:r>
              <a:rPr lang="en-US" b="0" i="0" u="none" strike="noStrike" dirty="0">
                <a:effectLst/>
              </a:rPr>
              <a:t>(t)</a:t>
            </a:r>
            <a:r>
              <a:rPr lang="en-US" dirty="0"/>
              <a:t> is trained by the local device </a:t>
            </a:r>
            <a:r>
              <a:rPr lang="en-US" b="0" i="0" u="none" strike="noStrike" dirty="0" err="1">
                <a:effectLst/>
              </a:rPr>
              <a:t>i</a:t>
            </a:r>
            <a:r>
              <a:rPr lang="en-US" dirty="0"/>
              <a:t> on its data </a:t>
            </a:r>
            <a:r>
              <a:rPr lang="en-US" b="0" i="0" u="none" strike="noStrike" dirty="0">
                <a:effectLst/>
              </a:rPr>
              <a:t>D</a:t>
            </a:r>
            <a:r>
              <a:rPr lang="en-US" b="0" i="0" u="none" strike="noStrike" baseline="-25000" dirty="0">
                <a:effectLst/>
              </a:rPr>
              <a:t>i</a:t>
            </a:r>
            <a:r>
              <a:rPr lang="en-US" dirty="0"/>
              <a:t> through calculating the local gradient . Then, device </a:t>
            </a:r>
            <a:r>
              <a:rPr lang="en-US" b="0" i="0" u="none" strike="noStrike" dirty="0" err="1">
                <a:effectLst/>
              </a:rPr>
              <a:t>i</a:t>
            </a:r>
            <a:r>
              <a:rPr lang="en-US" dirty="0"/>
              <a:t> transmits the updated local parameter </a:t>
            </a:r>
            <a:r>
              <a:rPr lang="en-US" b="0" i="0" u="none" strike="noStrike" dirty="0" err="1">
                <a:effectLst/>
              </a:rPr>
              <a:t>w</a:t>
            </a:r>
            <a:r>
              <a:rPr lang="en-US" b="0" i="0" u="none" strike="noStrike" baseline="-25000" dirty="0" err="1">
                <a:effectLst/>
              </a:rPr>
              <a:t>i</a:t>
            </a:r>
            <a:r>
              <a:rPr lang="en-US" b="0" i="0" u="none" strike="noStrike" dirty="0">
                <a:effectLst/>
              </a:rPr>
              <a:t>(t)</a:t>
            </a:r>
            <a:r>
              <a:rPr lang="en-US" dirty="0"/>
              <a:t> to the corresponding aggregators for aggregation. </a:t>
            </a:r>
            <a:b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</a:br>
            <a:endParaRPr lang="en-US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202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BC93A-CF91-C21A-1C7B-15EC58F97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Digital Twin</a:t>
            </a:r>
            <a:endParaRPr lang="en-SA" sz="5400" dirty="0"/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4" name="Content Placeholder 2">
            <a:extLst>
              <a:ext uri="{FF2B5EF4-FFF2-40B4-BE49-F238E27FC236}">
                <a16:creationId xmlns:a16="http://schemas.microsoft.com/office/drawing/2014/main" id="{74D9F160-0CBA-1984-C8A2-4B45412A2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2E2E2E"/>
                </a:solidFill>
                <a:latin typeface="ElsevierGulliver"/>
              </a:rPr>
              <a:t>I</a:t>
            </a:r>
            <a:r>
              <a:rPr lang="en-US" sz="2400" b="0" i="0" dirty="0">
                <a:solidFill>
                  <a:srgbClr val="2E2E2E"/>
                </a:solidFill>
                <a:effectLst/>
                <a:latin typeface="ElsevierGulliver"/>
              </a:rPr>
              <a:t>ndustrial DT is a digital tool that recreates an intelligent virtual image of the machines in the edge or cloud based on the incoming </a:t>
            </a:r>
            <a:r>
              <a:rPr lang="en-US" sz="2400" b="0" i="0" dirty="0" err="1">
                <a:solidFill>
                  <a:srgbClr val="2E2E2E"/>
                </a:solidFill>
                <a:effectLst/>
                <a:latin typeface="ElsevierGulliver"/>
              </a:rPr>
              <a:t>IIoT</a:t>
            </a:r>
            <a:r>
              <a:rPr lang="en-US" sz="2400" b="0" i="0" dirty="0">
                <a:solidFill>
                  <a:srgbClr val="2E2E2E"/>
                </a:solidFill>
                <a:effectLst/>
                <a:latin typeface="ElsevierGulliver"/>
              </a:rPr>
              <a:t> data from field devices, associated with real-time physical attributes of a CPS.</a:t>
            </a:r>
            <a:endParaRPr lang="en-SA" sz="6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54FD4F-73BA-1BE3-7557-6B8D5D304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3326" y="923330"/>
            <a:ext cx="6903720" cy="446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803BD-8E02-452F-281B-8FB2EA771025}"/>
              </a:ext>
            </a:extLst>
          </p:cNvPr>
          <p:cNvSpPr txBox="1"/>
          <p:nvPr/>
        </p:nvSpPr>
        <p:spPr>
          <a:xfrm>
            <a:off x="4754889" y="5294590"/>
            <a:ext cx="64052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E2E2E"/>
                </a:solidFill>
                <a:effectLst/>
                <a:latin typeface="ElsevierGulliver"/>
              </a:rPr>
              <a:t>Fig. 1. Illustration of </a:t>
            </a:r>
            <a:r>
              <a:rPr lang="en-US" b="0" i="0" dirty="0" err="1">
                <a:solidFill>
                  <a:srgbClr val="2E2E2E"/>
                </a:solidFill>
                <a:effectLst/>
                <a:latin typeface="ElsevierGulliver"/>
              </a:rPr>
              <a:t>IIoT</a:t>
            </a:r>
            <a:r>
              <a:rPr lang="en-US" b="0" i="0" dirty="0">
                <a:solidFill>
                  <a:srgbClr val="2E2E2E"/>
                </a:solidFill>
                <a:effectLst/>
                <a:latin typeface="ElsevierGulliver"/>
              </a:rPr>
              <a:t>, CPS and DT for real-world physical assets </a:t>
            </a:r>
          </a:p>
          <a:p>
            <a:r>
              <a:rPr lang="en-US" b="0" i="0" dirty="0">
                <a:solidFill>
                  <a:srgbClr val="2E2E2E"/>
                </a:solidFill>
                <a:effectLst/>
                <a:latin typeface="ElsevierGulliver"/>
              </a:rPr>
              <a:t>(e.g., sensors, machines, robots) and their digital representation, </a:t>
            </a:r>
          </a:p>
          <a:p>
            <a:r>
              <a:rPr lang="en-US" b="0" i="1" dirty="0">
                <a:solidFill>
                  <a:srgbClr val="2E2E2E"/>
                </a:solidFill>
                <a:effectLst/>
                <a:latin typeface="ElsevierGulliver"/>
              </a:rPr>
              <a:t>the simulated cyber space</a:t>
            </a:r>
            <a:r>
              <a:rPr lang="en-US" b="0" i="0" dirty="0">
                <a:solidFill>
                  <a:srgbClr val="2E2E2E"/>
                </a:solidFill>
                <a:effectLst/>
                <a:latin typeface="ElsevierGulliver"/>
              </a:rPr>
              <a:t>.</a:t>
            </a:r>
            <a:endParaRPr lang="en-S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1D8C4-5AE4-604C-DDB8-32DE5A6E676C}"/>
              </a:ext>
            </a:extLst>
          </p:cNvPr>
          <p:cNvSpPr txBox="1"/>
          <p:nvPr/>
        </p:nvSpPr>
        <p:spPr>
          <a:xfrm>
            <a:off x="4423993" y="6208544"/>
            <a:ext cx="7768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SA" dirty="0"/>
              <a:t>ource: </a:t>
            </a:r>
            <a:r>
              <a:rPr lang="en-US" dirty="0">
                <a:hlinkClick r:id="rId4"/>
              </a:rPr>
              <a:t>https://www.sciencedirect.com/science/article/pii/S1084804521002988</a:t>
            </a:r>
            <a:endParaRPr lang="en-US" dirty="0"/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6069327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C132B-08AC-F7B4-F634-9C6BD4371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333333"/>
                </a:solidFill>
                <a:effectLst/>
                <a:latin typeface="+mn-lt"/>
              </a:rPr>
              <a:t>DRL-Based Asynchronous Federated Learning</a:t>
            </a:r>
            <a:br>
              <a:rPr lang="en-US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</a:b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26007-4BD8-6772-B094-912483309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</a:rPr>
              <a:t>They proposed asynchronous FL framework mainly includes the following four steps:</a:t>
            </a:r>
          </a:p>
          <a:p>
            <a:pPr marL="514350" indent="-514350" algn="ctr">
              <a:buAutoNum type="arabicPeriod" startAt="3"/>
            </a:pPr>
            <a:r>
              <a:rPr lang="en-US" b="0" i="1" dirty="0">
                <a:solidFill>
                  <a:srgbClr val="333333"/>
                </a:solidFill>
                <a:effectLst/>
              </a:rPr>
              <a:t>Global aggregation:</a:t>
            </a:r>
            <a:r>
              <a:rPr lang="en-US" b="0" i="0" dirty="0">
                <a:solidFill>
                  <a:srgbClr val="333333"/>
                </a:solidFill>
                <a:effectLst/>
              </a:rPr>
              <a:t> </a:t>
            </a:r>
          </a:p>
          <a:p>
            <a:pPr marL="0" indent="0" algn="ctr">
              <a:buNone/>
            </a:pPr>
            <a:r>
              <a:rPr lang="en-US" b="0" i="0" dirty="0">
                <a:solidFill>
                  <a:srgbClr val="333333"/>
                </a:solidFill>
                <a:effectLst/>
              </a:rPr>
              <a:t>The aggregator obtains the model trained by the local devices and performs global aggregation by aggregating the local model </a:t>
            </a:r>
            <a:r>
              <a:rPr lang="en-US" b="0" i="0" u="none" strike="noStrike" dirty="0" err="1">
                <a:effectLst/>
              </a:rPr>
              <a:t>w</a:t>
            </a:r>
            <a:r>
              <a:rPr lang="en-US" b="0" i="0" u="none" strike="noStrike" baseline="-25000" dirty="0" err="1">
                <a:effectLst/>
              </a:rPr>
              <a:t>i</a:t>
            </a:r>
            <a:r>
              <a:rPr lang="en-US" b="0" i="0" u="none" strike="noStrike" dirty="0">
                <a:effectLst/>
              </a:rPr>
              <a:t>(t)</a:t>
            </a:r>
            <a:r>
              <a:rPr lang="en-US" b="0" i="0" dirty="0">
                <a:solidFill>
                  <a:srgbClr val="333333"/>
                </a:solidFill>
                <a:effectLst/>
              </a:rPr>
              <a:t> into the weighted global model </a:t>
            </a:r>
            <a:r>
              <a:rPr lang="en-US" b="0" i="0" u="none" strike="noStrike" dirty="0">
                <a:effectLst/>
              </a:rPr>
              <a:t>w(t)</a:t>
            </a:r>
            <a:br>
              <a:rPr lang="en-US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</a:br>
            <a:endParaRPr lang="en-US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387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832D9-8FEB-6A7C-09E6-FE6DF4DB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Experiment Results </a:t>
            </a:r>
            <a:endParaRPr lang="en-US" sz="7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859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BED8E-61E6-32A8-1B0C-273D21EB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i="0" dirty="0">
                <a:solidFill>
                  <a:srgbClr val="FFFFFF"/>
                </a:solidFill>
                <a:effectLst/>
                <a:latin typeface="+mn-lt"/>
              </a:rPr>
              <a:t>Experiment</a:t>
            </a:r>
            <a:br>
              <a:rPr lang="en-US" i="0" dirty="0">
                <a:solidFill>
                  <a:srgbClr val="FFFFFF"/>
                </a:solidFill>
                <a:effectLst/>
                <a:latin typeface="+mn-lt"/>
              </a:rPr>
            </a:br>
            <a:r>
              <a:rPr lang="en-US" i="0" dirty="0">
                <a:solidFill>
                  <a:srgbClr val="FFFFFF"/>
                </a:solidFill>
                <a:effectLst/>
                <a:latin typeface="+mn-lt"/>
              </a:rPr>
              <a:t>Settings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CBA-6D02-DC2C-D1A6-D20AC325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b="0" i="0" dirty="0">
                <a:effectLst/>
              </a:rPr>
              <a:t>They evaluated the performance of the proposed asynchronous FL protocol on the </a:t>
            </a:r>
            <a:r>
              <a:rPr lang="en-US" b="1" i="0" dirty="0">
                <a:effectLst/>
              </a:rPr>
              <a:t>MNIST dataset. </a:t>
            </a:r>
          </a:p>
          <a:p>
            <a:r>
              <a:rPr lang="en-US" b="0" i="0" dirty="0">
                <a:effectLst/>
              </a:rPr>
              <a:t>To simulate the </a:t>
            </a:r>
            <a:r>
              <a:rPr lang="en-US" b="0" i="0" dirty="0" err="1">
                <a:effectLst/>
              </a:rPr>
              <a:t>IIoT</a:t>
            </a:r>
            <a:r>
              <a:rPr lang="en-US" b="0" i="0" dirty="0">
                <a:effectLst/>
              </a:rPr>
              <a:t> settings, they assumed that there are </a:t>
            </a:r>
            <a:r>
              <a:rPr lang="en-US" b="1" i="0" dirty="0">
                <a:effectLst/>
              </a:rPr>
              <a:t>100 smart devices </a:t>
            </a:r>
            <a:r>
              <a:rPr lang="en-US" b="0" i="0" dirty="0">
                <a:effectLst/>
              </a:rPr>
              <a:t>in the system and considered a scenario where a </a:t>
            </a:r>
            <a:r>
              <a:rPr lang="en-US" b="1" i="0" dirty="0">
                <a:effectLst/>
              </a:rPr>
              <a:t>single BS </a:t>
            </a:r>
            <a:r>
              <a:rPr lang="en-US" b="0" i="0" dirty="0">
                <a:effectLst/>
              </a:rPr>
              <a:t>is used as an aggregation server. The dataset is divided into 100 pieces, which are allocated to 100 smart devices.</a:t>
            </a:r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4020758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BED8E-61E6-32A8-1B0C-273D21EB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+mn-lt"/>
              </a:rPr>
              <a:t>Local </a:t>
            </a:r>
            <a:r>
              <a:rPr lang="en-US" dirty="0">
                <a:solidFill>
                  <a:srgbClr val="FFFFFF"/>
                </a:solidFill>
                <a:latin typeface="+mn-lt"/>
              </a:rPr>
              <a:t>T</a:t>
            </a:r>
            <a:r>
              <a:rPr lang="en-US" b="0" i="0" dirty="0">
                <a:solidFill>
                  <a:srgbClr val="FFFFFF"/>
                </a:solidFill>
                <a:effectLst/>
                <a:latin typeface="+mn-lt"/>
              </a:rPr>
              <a:t>raining </a:t>
            </a:r>
            <a:r>
              <a:rPr lang="en-US" dirty="0">
                <a:solidFill>
                  <a:srgbClr val="FFFFFF"/>
                </a:solidFill>
                <a:latin typeface="+mn-lt"/>
              </a:rPr>
              <a:t>M</a:t>
            </a:r>
            <a:r>
              <a:rPr lang="en-US" b="0" i="0" dirty="0">
                <a:solidFill>
                  <a:srgbClr val="FFFFFF"/>
                </a:solidFill>
                <a:effectLst/>
                <a:latin typeface="+mn-lt"/>
              </a:rPr>
              <a:t>odel 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CBA-6D02-DC2C-D1A6-D20AC325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Training Model : </a:t>
            </a:r>
            <a:r>
              <a:rPr lang="en-US" b="0" i="0" dirty="0">
                <a:effectLst/>
              </a:rPr>
              <a:t>The </a:t>
            </a:r>
            <a:r>
              <a:rPr lang="en-US" b="1" i="0" dirty="0">
                <a:effectLst/>
              </a:rPr>
              <a:t>convolutional neural network model (CNN</a:t>
            </a:r>
            <a:r>
              <a:rPr lang="en-US" b="0" i="0" dirty="0">
                <a:effectLst/>
              </a:rPr>
              <a:t>) , which includes two convolutional layers, two fully connected layers, and an average pooling layer. 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1007955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BED8E-61E6-32A8-1B0C-273D21EB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n-lt"/>
              </a:rPr>
              <a:t>B</a:t>
            </a:r>
            <a:r>
              <a:rPr lang="en-US" b="0" i="0" dirty="0">
                <a:solidFill>
                  <a:srgbClr val="FFFFFF"/>
                </a:solidFill>
                <a:effectLst/>
                <a:latin typeface="+mn-lt"/>
              </a:rPr>
              <a:t>aseline Model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CBA-6D02-DC2C-D1A6-D20AC325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600" i="0" dirty="0">
                <a:effectLst/>
              </a:rPr>
              <a:t>They used the state-of-the-art asynchronous FL schemes as the baselines :</a:t>
            </a:r>
          </a:p>
          <a:p>
            <a:pPr marL="0" indent="0">
              <a:buNone/>
            </a:pPr>
            <a:r>
              <a:rPr lang="en-US" sz="2600" b="1" dirty="0"/>
              <a:t>1- A</a:t>
            </a:r>
            <a:r>
              <a:rPr lang="en-US" sz="2600" b="1" i="0" dirty="0">
                <a:effectLst/>
              </a:rPr>
              <a:t>synchronous federated stochastic gradient descent for vertically partitioned (AFSGD-VP) </a:t>
            </a:r>
            <a:r>
              <a:rPr lang="en-US" sz="2600" i="0" u="none" strike="noStrike" dirty="0">
                <a:effectLst/>
              </a:rPr>
              <a:t>[3]</a:t>
            </a:r>
            <a:r>
              <a:rPr lang="en-US" sz="2600" i="0" dirty="0">
                <a:effectLst/>
              </a:rPr>
              <a:t> </a:t>
            </a:r>
          </a:p>
          <a:p>
            <a:pPr marL="0" indent="0">
              <a:buNone/>
            </a:pPr>
            <a:r>
              <a:rPr lang="en-US" sz="2600" b="1" dirty="0"/>
              <a:t>2- C</a:t>
            </a:r>
            <a:r>
              <a:rPr lang="en-US" sz="2600" b="1" i="0" dirty="0">
                <a:effectLst/>
              </a:rPr>
              <a:t>ommunication-efficient for federated averaging (CE-</a:t>
            </a:r>
            <a:r>
              <a:rPr lang="en-US" sz="2600" b="1" i="0" dirty="0" err="1">
                <a:effectLst/>
              </a:rPr>
              <a:t>FedAvg</a:t>
            </a:r>
            <a:r>
              <a:rPr lang="en-US" sz="2600" b="1" i="0" dirty="0">
                <a:effectLst/>
              </a:rPr>
              <a:t>)</a:t>
            </a:r>
            <a:r>
              <a:rPr lang="en-US" sz="2600" i="0" dirty="0">
                <a:effectLst/>
              </a:rPr>
              <a:t> </a:t>
            </a:r>
            <a:r>
              <a:rPr lang="en-US" sz="2600" i="0" u="none" strike="noStrike" dirty="0">
                <a:effectLst/>
              </a:rPr>
              <a:t>[4]</a:t>
            </a:r>
            <a:endParaRPr lang="en-US" sz="2600" dirty="0"/>
          </a:p>
          <a:p>
            <a:pPr marL="0" indent="0">
              <a:buNone/>
            </a:pPr>
            <a:r>
              <a:rPr lang="en-US" sz="2600" b="0" i="0" dirty="0">
                <a:effectLst/>
                <a:latin typeface="Georgia" panose="02040502050405020303" pitchFamily="18" charset="0"/>
              </a:rPr>
              <a:t>Note : AFSGD-VP ignores the influence of the inefficient device, while the CE-</a:t>
            </a:r>
            <a:r>
              <a:rPr lang="en-US" sz="2600" b="0" i="0" dirty="0" err="1">
                <a:effectLst/>
                <a:latin typeface="Georgia" panose="02040502050405020303" pitchFamily="18" charset="0"/>
              </a:rPr>
              <a:t>FedAvg</a:t>
            </a:r>
            <a:r>
              <a:rPr lang="en-US" sz="2600" b="0" i="0" dirty="0">
                <a:effectLst/>
                <a:latin typeface="Georgia" panose="02040502050405020303" pitchFamily="18" charset="0"/>
              </a:rPr>
              <a:t> is affected by the straggler effect. </a:t>
            </a:r>
            <a:endParaRPr lang="en-US" sz="2600" i="0" u="none" strike="noStrike" dirty="0">
              <a:effectLst/>
            </a:endParaRPr>
          </a:p>
          <a:p>
            <a:endParaRPr lang="en-SA" sz="2600" dirty="0"/>
          </a:p>
        </p:txBody>
      </p:sp>
    </p:spTree>
    <p:extLst>
      <p:ext uri="{BB962C8B-B14F-4D97-AF65-F5344CB8AC3E}">
        <p14:creationId xmlns:p14="http://schemas.microsoft.com/office/powerpoint/2010/main" val="330070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BED8E-61E6-32A8-1B0C-273D21EB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n-lt"/>
              </a:rPr>
              <a:t>B</a:t>
            </a:r>
            <a:r>
              <a:rPr lang="en-US" b="0" i="0" dirty="0">
                <a:solidFill>
                  <a:srgbClr val="FFFFFF"/>
                </a:solidFill>
                <a:effectLst/>
                <a:latin typeface="+mn-lt"/>
              </a:rPr>
              <a:t>aseline Model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CBA-6D02-DC2C-D1A6-D20AC325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600" i="0" dirty="0">
                <a:effectLst/>
              </a:rPr>
              <a:t>In addition, they add two common baselines, namely :</a:t>
            </a:r>
          </a:p>
          <a:p>
            <a:pPr marL="0" indent="0">
              <a:buNone/>
            </a:pPr>
            <a:r>
              <a:rPr lang="en-US" sz="2600" b="1" dirty="0"/>
              <a:t>3- C</a:t>
            </a:r>
            <a:r>
              <a:rPr lang="en-US" sz="2600" b="1" i="0" dirty="0">
                <a:effectLst/>
              </a:rPr>
              <a:t>entralized training</a:t>
            </a:r>
            <a:r>
              <a:rPr lang="en-US" sz="2600" i="0" dirty="0">
                <a:effectLst/>
              </a:rPr>
              <a:t> </a:t>
            </a:r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4</a:t>
            </a:r>
            <a:r>
              <a:rPr lang="en-US" sz="2600" b="1" i="0" dirty="0">
                <a:effectLst/>
              </a:rPr>
              <a:t>-  </a:t>
            </a:r>
            <a:r>
              <a:rPr lang="en-US" sz="2600" b="1" dirty="0"/>
              <a:t>S</a:t>
            </a:r>
            <a:r>
              <a:rPr lang="en-US" sz="2600" b="1" i="0" dirty="0">
                <a:effectLst/>
              </a:rPr>
              <a:t>tand-alone training.</a:t>
            </a:r>
            <a:endParaRPr lang="en-US" sz="2600" b="1" i="0" dirty="0">
              <a:effectLst/>
              <a:latin typeface="Georgia" panose="02040502050405020303" pitchFamily="18" charset="0"/>
            </a:endParaRPr>
          </a:p>
          <a:p>
            <a:endParaRPr lang="en-US" sz="2600" b="1" dirty="0"/>
          </a:p>
          <a:p>
            <a:endParaRPr lang="en-SA" sz="2600" dirty="0"/>
          </a:p>
        </p:txBody>
      </p:sp>
    </p:spTree>
    <p:extLst>
      <p:ext uri="{BB962C8B-B14F-4D97-AF65-F5344CB8AC3E}">
        <p14:creationId xmlns:p14="http://schemas.microsoft.com/office/powerpoint/2010/main" val="3032960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BED8E-61E6-32A8-1B0C-273D21EB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0" i="0">
                <a:solidFill>
                  <a:srgbClr val="FFFFFF"/>
                </a:solidFill>
                <a:effectLst/>
                <a:latin typeface="+mn-lt"/>
              </a:rPr>
              <a:t>Experiments (EMD)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CBA-6D02-DC2C-D1A6-D20AC325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b="0" i="0" dirty="0">
                <a:effectLst/>
              </a:rPr>
              <a:t>They  set four different EMD values </a:t>
            </a:r>
            <a:r>
              <a:rPr lang="el-GR" b="0" i="0" u="none" strike="noStrike" dirty="0" err="1">
                <a:effectLst/>
              </a:rPr>
              <a:t>ϕ</a:t>
            </a:r>
            <a:r>
              <a:rPr lang="el-GR" b="0" i="0" u="none" strike="noStrike" dirty="0">
                <a:effectLst/>
              </a:rPr>
              <a:t>=0</a:t>
            </a:r>
            <a:r>
              <a:rPr lang="el-GR" b="0" i="0" dirty="0">
                <a:effectLst/>
              </a:rPr>
              <a:t>, </a:t>
            </a:r>
            <a:r>
              <a:rPr lang="el-GR" b="0" i="0" u="none" strike="noStrike" dirty="0" err="1">
                <a:effectLst/>
              </a:rPr>
              <a:t>ϕ</a:t>
            </a:r>
            <a:r>
              <a:rPr lang="el-GR" b="0" i="0" u="none" strike="noStrike" dirty="0">
                <a:effectLst/>
              </a:rPr>
              <a:t>=0.2</a:t>
            </a:r>
            <a:r>
              <a:rPr lang="el-GR" b="0" i="0" dirty="0">
                <a:effectLst/>
              </a:rPr>
              <a:t>, </a:t>
            </a:r>
            <a:r>
              <a:rPr lang="el-GR" b="0" i="0" u="none" strike="noStrike" dirty="0" err="1">
                <a:effectLst/>
              </a:rPr>
              <a:t>ϕ</a:t>
            </a:r>
            <a:r>
              <a:rPr lang="el-GR" b="0" i="0" u="none" strike="noStrike" dirty="0">
                <a:effectLst/>
              </a:rPr>
              <a:t>=0.4</a:t>
            </a:r>
            <a:r>
              <a:rPr lang="el-GR" b="0" i="0" dirty="0">
                <a:effectLst/>
              </a:rPr>
              <a:t>, </a:t>
            </a:r>
            <a:r>
              <a:rPr lang="en-US" b="0" i="0" dirty="0">
                <a:effectLst/>
              </a:rPr>
              <a:t>and </a:t>
            </a:r>
            <a:r>
              <a:rPr lang="el-GR" b="0" i="0" u="none" strike="noStrike" dirty="0" err="1">
                <a:effectLst/>
              </a:rPr>
              <a:t>ϕ</a:t>
            </a:r>
            <a:r>
              <a:rPr lang="el-GR" b="0" i="0" u="none" strike="noStrike" dirty="0">
                <a:effectLst/>
              </a:rPr>
              <a:t>=0.8</a:t>
            </a:r>
            <a:r>
              <a:rPr lang="el-GR" b="0" i="0" dirty="0">
                <a:effectLst/>
              </a:rPr>
              <a:t> </a:t>
            </a:r>
            <a:r>
              <a:rPr lang="en-US" b="0" i="0" dirty="0">
                <a:effectLst/>
              </a:rPr>
              <a:t>for evaluating the data utility function .</a:t>
            </a:r>
          </a:p>
          <a:p>
            <a:r>
              <a:rPr lang="en-US" b="0" i="0" dirty="0">
                <a:effectLst/>
              </a:rPr>
              <a:t>Different EMD values can be obtained by varying the number of labels and the data size on the local device. </a:t>
            </a:r>
          </a:p>
          <a:p>
            <a:r>
              <a:rPr lang="en-US" b="1" i="0" dirty="0">
                <a:effectLst/>
              </a:rPr>
              <a:t>The larger EMD value results in the higher data similarity</a:t>
            </a:r>
            <a:r>
              <a:rPr lang="en-US" b="0" i="0" dirty="0">
                <a:effectLst/>
              </a:rPr>
              <a:t>, </a:t>
            </a:r>
            <a:r>
              <a:rPr lang="en-US" b="1" i="0" dirty="0">
                <a:effectLst/>
              </a:rPr>
              <a:t>which provides low-quality local model parameters for global aggregation, thereby reducing the global model accuracy</a:t>
            </a:r>
            <a:r>
              <a:rPr lang="en-US" b="0" i="0" dirty="0">
                <a:effectLst/>
              </a:rPr>
              <a:t>. </a:t>
            </a:r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4350512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ED8E-61E6-32A8-1B0C-273D21EB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4100" b="0" i="0" dirty="0">
                <a:effectLst/>
                <a:latin typeface="Verdana" panose="020B0604030504040204" pitchFamily="34" charset="0"/>
              </a:rPr>
              <a:t>Experiments (</a:t>
            </a:r>
            <a:r>
              <a:rPr lang="en-US" sz="4100" dirty="0">
                <a:latin typeface="Georgia" panose="02040502050405020303" pitchFamily="18" charset="0"/>
              </a:rPr>
              <a:t>D</a:t>
            </a:r>
            <a:r>
              <a:rPr lang="en-US" sz="4100" b="0" i="0" dirty="0">
                <a:effectLst/>
                <a:latin typeface="Georgia" panose="02040502050405020303" pitchFamily="18" charset="0"/>
              </a:rPr>
              <a:t>ata </a:t>
            </a:r>
            <a:r>
              <a:rPr lang="en-US" sz="4100" dirty="0">
                <a:latin typeface="Georgia" panose="02040502050405020303" pitchFamily="18" charset="0"/>
              </a:rPr>
              <a:t>U</a:t>
            </a:r>
            <a:r>
              <a:rPr lang="en-US" sz="4100" b="0" i="0" dirty="0">
                <a:effectLst/>
                <a:latin typeface="Georgia" panose="02040502050405020303" pitchFamily="18" charset="0"/>
              </a:rPr>
              <a:t>tility</a:t>
            </a:r>
            <a:r>
              <a:rPr lang="en-US" sz="4100" b="0" i="0" dirty="0">
                <a:effectLst/>
                <a:latin typeface="Verdana" panose="020B0604030504040204" pitchFamily="34" charset="0"/>
              </a:rPr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CBA-6D02-DC2C-D1A6-D20AC325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 fontScale="70000" lnSpcReduction="20000"/>
          </a:bodyPr>
          <a:lstStyle/>
          <a:p>
            <a:r>
              <a:rPr lang="en-US" sz="2300" b="0" i="0" dirty="0">
                <a:effectLst/>
                <a:latin typeface="+mj-lt"/>
              </a:rPr>
              <a:t>The data utility is measured by the accuracy of the model prediction. </a:t>
            </a:r>
          </a:p>
          <a:p>
            <a:endParaRPr lang="en-US" sz="2300" b="0" i="0" dirty="0">
              <a:effectLst/>
              <a:latin typeface="+mj-lt"/>
            </a:endParaRPr>
          </a:p>
          <a:p>
            <a:r>
              <a:rPr lang="en-US" sz="2300" dirty="0">
                <a:latin typeface="+mj-lt"/>
              </a:rPr>
              <a:t>The </a:t>
            </a:r>
            <a:r>
              <a:rPr lang="en-US" sz="2300" b="0" i="0" dirty="0">
                <a:effectLst/>
                <a:latin typeface="+mj-lt"/>
              </a:rPr>
              <a:t>figure shows that the data utility function can fit the experimental results well. </a:t>
            </a:r>
          </a:p>
          <a:p>
            <a:r>
              <a:rPr lang="en-US" sz="2300" b="0" i="0" dirty="0">
                <a:effectLst/>
                <a:latin typeface="+mj-lt"/>
              </a:rPr>
              <a:t>When </a:t>
            </a:r>
            <a:r>
              <a:rPr lang="el-GR" sz="2300" b="0" i="0" u="none" strike="noStrike" dirty="0" err="1">
                <a:effectLst/>
                <a:latin typeface="+mj-lt"/>
              </a:rPr>
              <a:t>ϕ</a:t>
            </a:r>
            <a:r>
              <a:rPr lang="el-GR" sz="2300" b="0" i="0" u="none" strike="noStrike" dirty="0">
                <a:effectLst/>
                <a:latin typeface="+mj-lt"/>
              </a:rPr>
              <a:t>=0</a:t>
            </a:r>
            <a:r>
              <a:rPr lang="el-GR" sz="2300" b="0" i="0" dirty="0">
                <a:effectLst/>
                <a:latin typeface="+mj-lt"/>
              </a:rPr>
              <a:t> </a:t>
            </a:r>
            <a:r>
              <a:rPr lang="en-US" sz="2300" b="0" i="0" dirty="0">
                <a:effectLst/>
                <a:latin typeface="+mj-lt"/>
              </a:rPr>
              <a:t>and </a:t>
            </a:r>
            <a:r>
              <a:rPr lang="el-GR" sz="2300" b="0" i="0" u="none" strike="noStrike" dirty="0" err="1">
                <a:effectLst/>
                <a:latin typeface="+mj-lt"/>
              </a:rPr>
              <a:t>ϕ</a:t>
            </a:r>
            <a:r>
              <a:rPr lang="el-GR" sz="2300" b="0" i="0" u="none" strike="noStrike" dirty="0">
                <a:effectLst/>
                <a:latin typeface="+mj-lt"/>
              </a:rPr>
              <a:t>=0.8</a:t>
            </a:r>
            <a:r>
              <a:rPr lang="el-GR" sz="2300" b="0" i="0" dirty="0">
                <a:effectLst/>
                <a:latin typeface="+mj-lt"/>
              </a:rPr>
              <a:t>, </a:t>
            </a:r>
            <a:r>
              <a:rPr lang="en-US" sz="2300" b="0" i="0" dirty="0">
                <a:effectLst/>
                <a:latin typeface="+mj-lt"/>
              </a:rPr>
              <a:t>the training model accuracy is the highest and lowest, respectively. </a:t>
            </a:r>
          </a:p>
          <a:p>
            <a:r>
              <a:rPr lang="en-US" sz="2300" b="0" i="0" dirty="0">
                <a:effectLst/>
                <a:latin typeface="+mj-lt"/>
              </a:rPr>
              <a:t>They  refer to low-quality devices as inefficient devices, which have low data utility, poor communication, and computing capabilities, and an adverse effect on global aggregation.</a:t>
            </a:r>
            <a:br>
              <a:rPr lang="en-US" sz="1400" b="0" i="0" dirty="0">
                <a:effectLst/>
                <a:latin typeface="Verdana" panose="020B0604030504040204" pitchFamily="34" charset="0"/>
              </a:rPr>
            </a:br>
            <a:endParaRPr lang="en-US" sz="1400" b="0" i="0" dirty="0">
              <a:effectLst/>
              <a:latin typeface="Verdana" panose="020B0604030504040204" pitchFamily="34" charset="0"/>
            </a:endParaRPr>
          </a:p>
          <a:p>
            <a:endParaRPr lang="en-SA" sz="1400" dirty="0"/>
          </a:p>
        </p:txBody>
      </p:sp>
      <p:sp>
        <p:nvSpPr>
          <p:cNvPr id="5127" name="Rectangle 512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Fig. 3. - Evaluation of the data utility function.">
            <a:extLst>
              <a:ext uri="{FF2B5EF4-FFF2-40B4-BE49-F238E27FC236}">
                <a16:creationId xmlns:a16="http://schemas.microsoft.com/office/drawing/2014/main" id="{D8AB6AE0-8DA6-B351-B5BF-B2F2F32FC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276834"/>
            <a:ext cx="6019331" cy="430108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EDB89-A8BD-7CEE-A5BA-B1C4DFAB3ECD}"/>
              </a:ext>
            </a:extLst>
          </p:cNvPr>
          <p:cNvSpPr txBox="1"/>
          <p:nvPr/>
        </p:nvSpPr>
        <p:spPr>
          <a:xfrm>
            <a:off x="6805246" y="6369690"/>
            <a:ext cx="3942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E062E"/>
                </a:solidFill>
                <a:effectLst/>
                <a:latin typeface="Helvetica" pitchFamily="2" charset="0"/>
              </a:rPr>
              <a:t>Evaluation of the data utility function.</a:t>
            </a:r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13913974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ED8E-61E6-32A8-1B0C-273D21EB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-US" sz="4100" dirty="0">
                <a:latin typeface="Georgia" panose="02040502050405020303" pitchFamily="18" charset="0"/>
              </a:rPr>
              <a:t>Experiments (S</a:t>
            </a:r>
            <a:r>
              <a:rPr lang="en-US" sz="4400" dirty="0">
                <a:solidFill>
                  <a:srgbClr val="2E062E"/>
                </a:solidFill>
                <a:effectLst/>
                <a:latin typeface="Times" pitchFamily="2" charset="0"/>
              </a:rPr>
              <a:t>election scheme’s performance</a:t>
            </a:r>
            <a:r>
              <a:rPr lang="en-US" sz="4100" dirty="0">
                <a:latin typeface="Georgia" panose="02040502050405020303" pitchFamily="18" charset="0"/>
              </a:rPr>
              <a:t>)</a:t>
            </a:r>
            <a:br>
              <a:rPr lang="en-US" sz="4100" dirty="0">
                <a:latin typeface="Georgia" panose="02040502050405020303" pitchFamily="18" charset="0"/>
              </a:rPr>
            </a:br>
            <a:endParaRPr lang="en-US" sz="4100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CBA-6D02-DC2C-D1A6-D20AC325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2E062E"/>
                </a:solidFill>
                <a:latin typeface="Times" pitchFamily="2" charset="0"/>
              </a:rPr>
              <a:t>They </a:t>
            </a:r>
            <a:r>
              <a:rPr lang="en-US" sz="1600" dirty="0">
                <a:solidFill>
                  <a:srgbClr val="2E062E"/>
                </a:solidFill>
                <a:effectLst/>
                <a:latin typeface="Times" pitchFamily="2" charset="0"/>
              </a:rPr>
              <a:t> evaluate the proposed scheme’s performance on different numbers of training devices. To verify the developed device selection scheme’s performance, </a:t>
            </a:r>
            <a:endParaRPr lang="en-US" sz="1600" dirty="0">
              <a:solidFill>
                <a:srgbClr val="2E062E"/>
              </a:solidFill>
              <a:latin typeface="Times" pitchFamily="2" charset="0"/>
            </a:endParaRPr>
          </a:p>
          <a:p>
            <a:r>
              <a:rPr lang="en-US" sz="1600" dirty="0">
                <a:solidFill>
                  <a:srgbClr val="2E062E"/>
                </a:solidFill>
                <a:effectLst/>
                <a:latin typeface="Times" pitchFamily="2" charset="0"/>
              </a:rPr>
              <a:t>They established </a:t>
            </a:r>
            <a:r>
              <a:rPr lang="en-US" sz="1600" b="1" dirty="0">
                <a:solidFill>
                  <a:srgbClr val="2E062E"/>
                </a:solidFill>
                <a:effectLst/>
                <a:latin typeface="Times" pitchFamily="2" charset="0"/>
              </a:rPr>
              <a:t>three training device groups</a:t>
            </a:r>
            <a:r>
              <a:rPr lang="en-US" sz="1600" dirty="0">
                <a:solidFill>
                  <a:srgbClr val="2E062E"/>
                </a:solidFill>
                <a:effectLst/>
                <a:latin typeface="Times" pitchFamily="2" charset="0"/>
              </a:rPr>
              <a:t>, (30, 50, and 70, </a:t>
            </a:r>
            <a:r>
              <a:rPr lang="en-US" sz="1600" b="1" dirty="0">
                <a:solidFill>
                  <a:srgbClr val="2E062E"/>
                </a:solidFill>
                <a:effectLst/>
                <a:latin typeface="Times" pitchFamily="2" charset="0"/>
              </a:rPr>
              <a:t>with 10 inefficient devices </a:t>
            </a:r>
            <a:r>
              <a:rPr lang="en-US" sz="1600" dirty="0">
                <a:solidFill>
                  <a:srgbClr val="2E062E"/>
                </a:solidFill>
                <a:effectLst/>
                <a:latin typeface="Times" pitchFamily="2" charset="0"/>
              </a:rPr>
              <a:t>in each group.</a:t>
            </a:r>
            <a:r>
              <a:rPr lang="en-US" sz="1600" dirty="0">
                <a:solidFill>
                  <a:srgbClr val="2E062E"/>
                </a:solidFill>
                <a:latin typeface="Times" pitchFamily="2" charset="0"/>
              </a:rPr>
              <a:t>) </a:t>
            </a:r>
            <a:endParaRPr lang="en-US" sz="1600" dirty="0">
              <a:solidFill>
                <a:srgbClr val="2E062E"/>
              </a:solidFill>
              <a:effectLst/>
              <a:latin typeface="Times" pitchFamily="2" charset="0"/>
            </a:endParaRPr>
          </a:p>
        </p:txBody>
      </p:sp>
      <p:sp>
        <p:nvSpPr>
          <p:cNvPr id="5127" name="Rectangle 512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4A1BD-111A-AE15-AB5F-D83ED6C8F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34" t="18059" r="25020" b="11967"/>
          <a:stretch/>
        </p:blipFill>
        <p:spPr>
          <a:xfrm>
            <a:off x="5651935" y="886972"/>
            <a:ext cx="5891134" cy="4734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542A1-0B9A-A168-7098-5D387CE763F5}"/>
              </a:ext>
            </a:extLst>
          </p:cNvPr>
          <p:cNvSpPr txBox="1"/>
          <p:nvPr/>
        </p:nvSpPr>
        <p:spPr>
          <a:xfrm>
            <a:off x="6331609" y="6342122"/>
            <a:ext cx="4771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E062E"/>
                </a:solidFill>
                <a:effectLst/>
                <a:latin typeface="Helvetica" pitchFamily="2" charset="0"/>
              </a:rPr>
              <a:t>Loss of different numbers of training devices.</a:t>
            </a:r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1072404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ED8E-61E6-32A8-1B0C-273D21EB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-US" sz="4100" dirty="0">
                <a:latin typeface="Georgia" panose="02040502050405020303" pitchFamily="18" charset="0"/>
              </a:rPr>
              <a:t>Experiments (comparison with baseline methods)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CBA-6D02-DC2C-D1A6-D20AC325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endParaRPr lang="en-US" sz="16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r>
              <a:rPr lang="en-US" sz="16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Their proposed scheme’s performance is close to that of centralized training and better than AFSGD-VP and CE-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FedAvg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.</a:t>
            </a:r>
          </a:p>
          <a:p>
            <a:endParaRPr lang="en-US" sz="16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r>
              <a:rPr lang="en-US" sz="16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In addition, their  scheme requires fewer iterations than AFSGD-VP and CE-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FedAvg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to reach its optimum. </a:t>
            </a:r>
          </a:p>
          <a:p>
            <a:pPr marL="0" indent="0">
              <a:buNone/>
            </a:pPr>
            <a:endParaRPr lang="en-US" sz="1600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sp>
        <p:nvSpPr>
          <p:cNvPr id="5127" name="Rectangle 512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Fig. 8. - Global accuracy of different benchmark schemes.">
            <a:extLst>
              <a:ext uri="{FF2B5EF4-FFF2-40B4-BE49-F238E27FC236}">
                <a16:creationId xmlns:a16="http://schemas.microsoft.com/office/drawing/2014/main" id="{AA45F4CF-6FA4-A7D7-FCB5-07C135F9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688" y="1274673"/>
            <a:ext cx="6584098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553369-D8BB-5B49-9283-22FC7F18CBEA}"/>
              </a:ext>
            </a:extLst>
          </p:cNvPr>
          <p:cNvSpPr txBox="1"/>
          <p:nvPr/>
        </p:nvSpPr>
        <p:spPr>
          <a:xfrm>
            <a:off x="6096000" y="6367529"/>
            <a:ext cx="5246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E062E"/>
                </a:solidFill>
                <a:effectLst/>
                <a:latin typeface="Helvetica" pitchFamily="2" charset="0"/>
              </a:rPr>
              <a:t>Global accuracy of different benchmark schemes.</a:t>
            </a:r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780313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B73BA-93A6-0E7C-AB06-02D59AFEB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+mn-lt"/>
              </a:rPr>
              <a:t>D</a:t>
            </a:r>
            <a:r>
              <a:rPr lang="en-US" sz="5400" dirty="0">
                <a:effectLst/>
                <a:latin typeface="+mn-lt"/>
              </a:rPr>
              <a:t>ifficulties of DT</a:t>
            </a:r>
            <a:r>
              <a:rPr lang="en-US" sz="5400" dirty="0">
                <a:latin typeface="+mn-lt"/>
              </a:rPr>
              <a:t> </a:t>
            </a:r>
            <a:r>
              <a:rPr lang="en-US" sz="5400" dirty="0">
                <a:effectLst/>
                <a:latin typeface="+mn-lt"/>
              </a:rPr>
              <a:t>modeling in </a:t>
            </a:r>
            <a:r>
              <a:rPr lang="en-US" sz="5400" dirty="0" err="1">
                <a:effectLst/>
                <a:latin typeface="+mn-lt"/>
              </a:rPr>
              <a:t>IIoT</a:t>
            </a:r>
            <a:r>
              <a:rPr lang="en-US" sz="5400" dirty="0">
                <a:effectLst/>
                <a:latin typeface="+mn-lt"/>
              </a:rPr>
              <a:t> </a:t>
            </a:r>
            <a:endParaRPr lang="en-SA" sz="54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DFF7E-A9DC-378D-A79F-2D21E51B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600" dirty="0">
                <a:effectLst/>
              </a:rPr>
              <a:t>DT</a:t>
            </a:r>
            <a:r>
              <a:rPr lang="en-US" sz="2600" dirty="0"/>
              <a:t> </a:t>
            </a:r>
            <a:r>
              <a:rPr lang="en-US" sz="2600" dirty="0">
                <a:effectLst/>
              </a:rPr>
              <a:t>modeling in </a:t>
            </a:r>
            <a:r>
              <a:rPr lang="en-US" sz="2600" dirty="0" err="1">
                <a:effectLst/>
              </a:rPr>
              <a:t>IIoT</a:t>
            </a:r>
            <a:r>
              <a:rPr lang="en-US" sz="2600" dirty="0">
                <a:effectLst/>
              </a:rPr>
              <a:t> still faces some difficulties:  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sz="2600" dirty="0">
                <a:effectLst/>
              </a:rPr>
              <a:t>DTs need to be driven by </a:t>
            </a:r>
            <a:r>
              <a:rPr lang="en-US" sz="2600" b="1" dirty="0">
                <a:effectLst/>
              </a:rPr>
              <a:t>massive data distributed across </a:t>
            </a:r>
            <a:r>
              <a:rPr lang="en-US" sz="2600" b="1" dirty="0" err="1">
                <a:effectLst/>
              </a:rPr>
              <a:t>IIoT</a:t>
            </a:r>
            <a:r>
              <a:rPr lang="en-US" sz="2600" b="1" dirty="0">
                <a:effectLst/>
              </a:rPr>
              <a:t> devices</a:t>
            </a:r>
            <a:r>
              <a:rPr lang="en-US" sz="2600" dirty="0">
                <a:effectLst/>
              </a:rPr>
              <a:t>, but given </a:t>
            </a:r>
            <a:r>
              <a:rPr lang="en-US" sz="2600" b="1" dirty="0">
                <a:effectLst/>
              </a:rPr>
              <a:t>privacy, competition, and security issues</a:t>
            </a:r>
            <a:r>
              <a:rPr lang="en-US" sz="2600" dirty="0">
                <a:effectLst/>
              </a:rPr>
              <a:t>, integrating data scattered across various devices is nearly impossible</a:t>
            </a:r>
            <a:r>
              <a:rPr lang="en-US" sz="2600" dirty="0"/>
              <a:t>. (</a:t>
            </a:r>
            <a:r>
              <a:rPr lang="en-US" sz="2600" u="sng" dirty="0"/>
              <a:t>Heterogeneous data</a:t>
            </a:r>
            <a:r>
              <a:rPr lang="en-US" sz="2600" dirty="0"/>
              <a:t>)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endParaRPr lang="en-US" sz="2600" dirty="0"/>
          </a:p>
          <a:p>
            <a:pPr marL="914400" lvl="1" indent="-457200">
              <a:buAutoNum type="arabicPeriod"/>
            </a:pPr>
            <a:r>
              <a:rPr lang="en-US" sz="2600" dirty="0">
                <a:effectLst/>
              </a:rPr>
              <a:t> </a:t>
            </a:r>
            <a:r>
              <a:rPr lang="en-US" sz="2600" dirty="0"/>
              <a:t> T</a:t>
            </a:r>
            <a:r>
              <a:rPr lang="en-US" sz="2600" dirty="0">
                <a:effectLst/>
              </a:rPr>
              <a:t>he </a:t>
            </a:r>
            <a:r>
              <a:rPr lang="en-US" sz="2600" b="1" dirty="0">
                <a:effectLst/>
              </a:rPr>
              <a:t>real-time interaction </a:t>
            </a:r>
            <a:r>
              <a:rPr lang="en-US" sz="2600" dirty="0">
                <a:effectLst/>
              </a:rPr>
              <a:t>between the DTs and the entity object requires </a:t>
            </a:r>
            <a:r>
              <a:rPr lang="en-US" sz="2600" b="1" dirty="0">
                <a:effectLst/>
              </a:rPr>
              <a:t>frequent communications among the devices</a:t>
            </a:r>
            <a:r>
              <a:rPr lang="en-US" sz="2600" dirty="0">
                <a:effectLst/>
              </a:rPr>
              <a:t>.</a:t>
            </a:r>
          </a:p>
          <a:p>
            <a:endParaRPr lang="en-SA" sz="2200" dirty="0"/>
          </a:p>
        </p:txBody>
      </p:sp>
    </p:spTree>
    <p:extLst>
      <p:ext uri="{BB962C8B-B14F-4D97-AF65-F5344CB8AC3E}">
        <p14:creationId xmlns:p14="http://schemas.microsoft.com/office/powerpoint/2010/main" val="10601238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ED8E-61E6-32A8-1B0C-273D21EB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-US" sz="4100" dirty="0">
                <a:latin typeface="Georgia" panose="02040502050405020303" pitchFamily="18" charset="0"/>
              </a:rPr>
              <a:t>Experiments (comparison with baseline methods)</a:t>
            </a:r>
            <a:br>
              <a:rPr lang="en-US" sz="4100" dirty="0">
                <a:latin typeface="Georgia" panose="02040502050405020303" pitchFamily="18" charset="0"/>
              </a:rPr>
            </a:br>
            <a:endParaRPr lang="en-US" sz="4100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CBA-6D02-DC2C-D1A6-D20AC325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As seen from the figure, their  proposed scheme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is superior to other methods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in the case of minimal training time. </a:t>
            </a:r>
          </a:p>
          <a:p>
            <a:r>
              <a:rPr lang="en-US" sz="16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This is because the device selection and clustering mechanism in </a:t>
            </a:r>
            <a:r>
              <a:rPr lang="en-US" sz="1600" b="1" dirty="0">
                <a:solidFill>
                  <a:srgbClr val="333333"/>
                </a:solidFill>
                <a:latin typeface="Georgia" panose="02040502050405020303" pitchFamily="18" charset="0"/>
              </a:rPr>
              <a:t>their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scheme eliminate the straggler effect and effectively avoid inefficient devices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, through which the convergence speed and learning quality are improved.</a:t>
            </a:r>
            <a:endParaRPr lang="en-SA" sz="2000" dirty="0"/>
          </a:p>
        </p:txBody>
      </p:sp>
      <p:sp>
        <p:nvSpPr>
          <p:cNvPr id="5127" name="Rectangle 512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Fig. 9. - Training time of different benchmark schemes.">
            <a:extLst>
              <a:ext uri="{FF2B5EF4-FFF2-40B4-BE49-F238E27FC236}">
                <a16:creationId xmlns:a16="http://schemas.microsoft.com/office/drawing/2014/main" id="{53E5C996-3C67-D932-6CAC-B1B639581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19" y="1284911"/>
            <a:ext cx="6411167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92BE4D-F38E-18F1-F855-3650214E9CFF}"/>
              </a:ext>
            </a:extLst>
          </p:cNvPr>
          <p:cNvSpPr txBox="1"/>
          <p:nvPr/>
        </p:nvSpPr>
        <p:spPr>
          <a:xfrm>
            <a:off x="6348046" y="6387872"/>
            <a:ext cx="4917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E062E"/>
                </a:solidFill>
                <a:effectLst/>
                <a:latin typeface="Helvetica" pitchFamily="2" charset="0"/>
              </a:rPr>
              <a:t>Training time of different benchmark schemes.</a:t>
            </a:r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3998833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8CF4-D994-FE17-9C07-B02C5974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Conclusion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0215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91D0-22F0-0D22-379C-4AC9A76C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+mn-lt"/>
              </a:rPr>
              <a:t>Conclusion</a:t>
            </a:r>
            <a:br>
              <a:rPr 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</a:b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30374-04A0-AD68-CA8A-8C9FA6185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351338"/>
          </a:xfrm>
        </p:spPr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</a:rPr>
              <a:t>They proposed the DTEI architecture which employs </a:t>
            </a:r>
            <a:r>
              <a:rPr lang="en-US" b="1" i="0" dirty="0">
                <a:solidFill>
                  <a:srgbClr val="333333"/>
                </a:solidFill>
                <a:effectLst/>
              </a:rPr>
              <a:t>DTs in </a:t>
            </a:r>
            <a:r>
              <a:rPr lang="en-US" b="1" i="0" dirty="0" err="1">
                <a:solidFill>
                  <a:srgbClr val="333333"/>
                </a:solidFill>
                <a:effectLst/>
              </a:rPr>
              <a:t>IIoT</a:t>
            </a:r>
            <a:r>
              <a:rPr lang="en-US" b="1" i="0" dirty="0">
                <a:solidFill>
                  <a:srgbClr val="333333"/>
                </a:solidFill>
                <a:effectLst/>
              </a:rPr>
              <a:t> for real-time perception and intelligent decision-making</a:t>
            </a:r>
            <a:r>
              <a:rPr lang="en-US" b="0" i="0" dirty="0">
                <a:solidFill>
                  <a:srgbClr val="333333"/>
                </a:solidFill>
                <a:effectLst/>
              </a:rPr>
              <a:t>.</a:t>
            </a:r>
            <a:endParaRPr lang="en-US" dirty="0">
              <a:solidFill>
                <a:srgbClr val="333333"/>
              </a:solidFill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With the objective of improving the model training efficiency and accuracy of the </a:t>
            </a:r>
            <a:r>
              <a:rPr lang="en-US" b="0" i="0" dirty="0" err="1">
                <a:solidFill>
                  <a:srgbClr val="333333"/>
                </a:solidFill>
                <a:effectLst/>
              </a:rPr>
              <a:t>IIoT</a:t>
            </a:r>
            <a:r>
              <a:rPr lang="en-US" b="0" i="0" dirty="0">
                <a:solidFill>
                  <a:srgbClr val="333333"/>
                </a:solidFill>
                <a:effectLst/>
              </a:rPr>
              <a:t> device, </a:t>
            </a:r>
            <a:r>
              <a:rPr lang="en-US" dirty="0">
                <a:solidFill>
                  <a:srgbClr val="333333"/>
                </a:solidFill>
              </a:rPr>
              <a:t>They</a:t>
            </a:r>
            <a:r>
              <a:rPr lang="en-US" b="0" i="0" dirty="0">
                <a:solidFill>
                  <a:srgbClr val="333333"/>
                </a:solidFill>
                <a:effectLst/>
              </a:rPr>
              <a:t> </a:t>
            </a:r>
            <a:r>
              <a:rPr lang="en-US" b="1" i="0" dirty="0">
                <a:solidFill>
                  <a:srgbClr val="333333"/>
                </a:solidFill>
                <a:effectLst/>
              </a:rPr>
              <a:t>developed a DRL-assisted FL framework.</a:t>
            </a:r>
            <a:r>
              <a:rPr lang="en-US" b="0" i="0" dirty="0">
                <a:solidFill>
                  <a:srgbClr val="333333"/>
                </a:solidFill>
                <a:effectLst/>
              </a:rPr>
              <a:t> The DRL is used to select some high-efficiency </a:t>
            </a:r>
            <a:r>
              <a:rPr lang="en-US" b="0" i="0" dirty="0" err="1">
                <a:solidFill>
                  <a:srgbClr val="333333"/>
                </a:solidFill>
                <a:effectLst/>
              </a:rPr>
              <a:t>IIoT</a:t>
            </a:r>
            <a:r>
              <a:rPr lang="en-US" b="0" i="0" dirty="0">
                <a:solidFill>
                  <a:srgbClr val="333333"/>
                </a:solidFill>
                <a:effectLst/>
              </a:rPr>
              <a:t> devices for aggregation.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Experimental results were presented to show that the proposed scheme performs better than the benchmark scheme in aspects of convergence rate and training accuracy.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12243582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FB891-1783-336C-37C1-0D0611A7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878F9-22EE-8189-E2A6-70C5C6F66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SA" dirty="0"/>
          </a:p>
          <a:p>
            <a:pPr marL="0" indent="0" algn="ctr">
              <a:buNone/>
            </a:pPr>
            <a:endParaRPr lang="en-SA" dirty="0"/>
          </a:p>
          <a:p>
            <a:pPr marL="0" indent="0" algn="ctr">
              <a:buNone/>
            </a:pPr>
            <a:endParaRPr lang="en-SA" dirty="0"/>
          </a:p>
          <a:p>
            <a:pPr marL="0" indent="0" algn="ctr">
              <a:buNone/>
            </a:pPr>
            <a:r>
              <a:rPr lang="en-SA" sz="4000" dirty="0"/>
              <a:t>Questions ? </a:t>
            </a:r>
          </a:p>
        </p:txBody>
      </p:sp>
    </p:spTree>
    <p:extLst>
      <p:ext uri="{BB962C8B-B14F-4D97-AF65-F5344CB8AC3E}">
        <p14:creationId xmlns:p14="http://schemas.microsoft.com/office/powerpoint/2010/main" val="22735953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C91D2-6E5F-E0CC-0847-C087830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 dirty="0"/>
              <a:t>Refrences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3057C-1B0F-3A74-2687-EFAA2AD0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SA" dirty="0"/>
              <a:t>[1]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Neue Regular"/>
              </a:rPr>
              <a:t> 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Neue Regular"/>
              </a:rPr>
              <a:t>Y. Jiao, P. Wang, S. Feng and D.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Neue Regular"/>
              </a:rPr>
              <a:t>Niyato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Neue Regular"/>
              </a:rPr>
              <a:t>, "Profit maximization mechanism and data management for data analytics services",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Neue Regular"/>
              </a:rPr>
              <a:t>IEEE Internet Things J.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Neue Regular"/>
              </a:rPr>
              <a:t>, vol. 5, no. 3, pp. 2001-2014, Jun. 2018.</a:t>
            </a:r>
            <a:endParaRPr lang="en-SA" dirty="0"/>
          </a:p>
          <a:p>
            <a:pPr marL="0" indent="0">
              <a:buNone/>
            </a:pPr>
            <a:r>
              <a:rPr lang="en-US" u="sng" dirty="0">
                <a:solidFill>
                  <a:srgbClr val="333333"/>
                </a:solidFill>
                <a:latin typeface="Georgia" panose="02040502050405020303" pitchFamily="18" charset="0"/>
              </a:rPr>
              <a:t>[2]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Neue Regular"/>
              </a:rPr>
              <a:t>Y. Jiao, D. Wang, B. Lin and D. I. Kim, "Toward an automated auction framework for wireless federated learning services market",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Neue Regular"/>
              </a:rPr>
              <a:t>IEEE Trans. Mob.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HelveticaNeue Regular"/>
              </a:rPr>
              <a:t>Comput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Neue Regular"/>
              </a:rPr>
              <a:t>.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Neue Regular"/>
              </a:rPr>
              <a:t>, vol. 20, no. 10, pp. 3034-3048, Oct. 2021.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Neue Regular"/>
              </a:rPr>
              <a:t>[3]B. Gu, A. Xu, Z.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Neue Regular"/>
              </a:rPr>
              <a:t>Huo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Neue Regular"/>
              </a:rPr>
              <a:t>, C. Deng and H. Huang, "Privacy-preserving asynchronous vertical federated learning algorithms for multiparty collaborative learning",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Neue Regular"/>
              </a:rPr>
              <a:t>IEEE Trans. Neural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HelveticaNeue Regular"/>
              </a:rPr>
              <a:t>Netw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Neue Regular"/>
              </a:rPr>
              <a:t>. Learn. Syst.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Neue Regular"/>
              </a:rPr>
              <a:t>, vol. 32, no. 7, pp. 1-13, Jun. 2021.</a:t>
            </a:r>
            <a:endParaRPr lang="en-US" u="sng" dirty="0">
              <a:solidFill>
                <a:srgbClr val="006699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SA" dirty="0"/>
              <a:t>[4]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Neue Regular"/>
              </a:rPr>
              <a:t>J. Mills, J. Hu and G. Min, "Communication-efficient federated learning for wireless edge intelligence in IoT",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Neue Regular"/>
              </a:rPr>
              <a:t>IEEE Internet Things J.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Neue Regular"/>
              </a:rPr>
              <a:t>, vol. 7, no. 7, pp. 5986-5994, Jul. 2020.</a:t>
            </a:r>
            <a:endParaRPr lang="en-SA" dirty="0"/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183340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4F923-FD1B-A826-2785-DFC61171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b="1" dirty="0"/>
              <a:t>C</a:t>
            </a:r>
            <a:r>
              <a:rPr lang="en-US" sz="5400" b="1" kern="1200" dirty="0">
                <a:latin typeface="+mj-lt"/>
                <a:ea typeface="+mj-ea"/>
                <a:cs typeface="+mj-cs"/>
              </a:rPr>
              <a:t>hallenges and Proposed </a:t>
            </a:r>
            <a:r>
              <a:rPr lang="en-US" sz="5400" b="1" dirty="0"/>
              <a:t>S</a:t>
            </a:r>
            <a:r>
              <a:rPr lang="en-US" sz="5400" b="1" kern="1200" dirty="0">
                <a:latin typeface="+mj-lt"/>
                <a:ea typeface="+mj-ea"/>
                <a:cs typeface="+mj-cs"/>
              </a:rPr>
              <a:t>olutions 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F1DA0F-FEB4-D210-41DC-40F8011CD6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202016"/>
              </p:ext>
            </p:extLst>
          </p:nvPr>
        </p:nvGraphicFramePr>
        <p:xfrm>
          <a:off x="1072303" y="2228087"/>
          <a:ext cx="10047394" cy="3948878"/>
        </p:xfrm>
        <a:graphic>
          <a:graphicData uri="http://schemas.openxmlformats.org/drawingml/2006/table">
            <a:tbl>
              <a:tblPr firstRow="1" firstCol="1" bandRow="1"/>
              <a:tblGrid>
                <a:gridCol w="4431030">
                  <a:extLst>
                    <a:ext uri="{9D8B030D-6E8A-4147-A177-3AD203B41FA5}">
                      <a16:colId xmlns:a16="http://schemas.microsoft.com/office/drawing/2014/main" val="462950008"/>
                    </a:ext>
                  </a:extLst>
                </a:gridCol>
                <a:gridCol w="5616364">
                  <a:extLst>
                    <a:ext uri="{9D8B030D-6E8A-4147-A177-3AD203B41FA5}">
                      <a16:colId xmlns:a16="http://schemas.microsoft.com/office/drawing/2014/main" val="1357725237"/>
                    </a:ext>
                  </a:extLst>
                </a:gridCol>
              </a:tblGrid>
              <a:tr h="432899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Challenge  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9341" marR="139341" marT="1935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Proposed solution 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9341" marR="139341" marT="1935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867807"/>
                  </a:ext>
                </a:extLst>
              </a:tr>
              <a:tr h="1190093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sng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Building Digital twins while minimizing  privacy leakage and the transmission burden. </a:t>
                      </a:r>
                      <a:endParaRPr lang="en-US" sz="2500" b="0" i="0" u="sng" strike="noStrike" kern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9341" marR="139341" marT="1935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500" b="0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indent="-34290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500" b="0" i="0" u="none" strike="noStrike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Optimized federated learning (FL) . 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9341" marR="139341" marT="1935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522700"/>
                  </a:ext>
                </a:extLst>
              </a:tr>
              <a:tr h="2325886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500" b="0" i="0" u="sng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500" b="0" i="0" u="sng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sng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Heterogeneity of </a:t>
                      </a:r>
                      <a:r>
                        <a:rPr lang="en-US" sz="2500" b="0" i="0" u="sng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IIoT</a:t>
                      </a:r>
                      <a:r>
                        <a:rPr lang="en-US" sz="2500" b="0" i="0" u="sng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devices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9341" marR="139341" marT="1935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500" b="0" i="0" u="none" strike="noStrike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They selected devices with high utility values to participate in FD; using deep reinforcement learning (DRL) and a </a:t>
                      </a:r>
                      <a:r>
                        <a:rPr lang="en-US" sz="2500" b="0" i="0" u="none" strike="noStrike" kern="12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clustering scheme.</a:t>
                      </a:r>
                    </a:p>
                  </a:txBody>
                  <a:tcPr marL="139341" marR="139341" marT="1935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18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84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288E4-1DB7-722F-FE71-7E1E4E09A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System Model And Problem Formulation</a:t>
            </a:r>
            <a:endParaRPr lang="en-US" sz="60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624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04BA-D0F2-A60F-50A8-8E334A52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System Model</a:t>
            </a:r>
            <a:endParaRPr lang="en-SA" sz="4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5D4B4-D610-A3DD-8B8C-B671B32FA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A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9FBF514-4042-A23C-7006-A75EF3CFA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2451894"/>
            <a:ext cx="104140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FC877F-E197-7F74-6528-85A763883882}"/>
              </a:ext>
            </a:extLst>
          </p:cNvPr>
          <p:cNvSpPr txBox="1"/>
          <p:nvPr/>
        </p:nvSpPr>
        <p:spPr>
          <a:xfrm>
            <a:off x="3544358" y="5665569"/>
            <a:ext cx="579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Fig. 1.</a:t>
            </a:r>
            <a:r>
              <a:rPr lang="en-US" dirty="0">
                <a:effectLst/>
              </a:rPr>
              <a:t>Federated learning for digital twin empowered </a:t>
            </a:r>
            <a:r>
              <a:rPr lang="en-US" dirty="0" err="1">
                <a:effectLst/>
              </a:rPr>
              <a:t>IIoT</a:t>
            </a:r>
            <a:r>
              <a:rPr lang="en-US" dirty="0">
                <a:effectLst/>
              </a:rPr>
              <a:t>.</a:t>
            </a:r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4164996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5871</TotalTime>
  <Words>3577</Words>
  <Application>Microsoft Macintosh PowerPoint</Application>
  <PresentationFormat>Widescreen</PresentationFormat>
  <Paragraphs>326</Paragraphs>
  <Slides>64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ElsevierGulliver</vt:lpstr>
      <vt:lpstr>Georgia</vt:lpstr>
      <vt:lpstr>Helvetica</vt:lpstr>
      <vt:lpstr>HelveticaNeue Regular</vt:lpstr>
      <vt:lpstr>MathJax_Main</vt:lpstr>
      <vt:lpstr>MathJax_Math-italic</vt:lpstr>
      <vt:lpstr>MathJax_Size2</vt:lpstr>
      <vt:lpstr>Times</vt:lpstr>
      <vt:lpstr>Verdana</vt:lpstr>
      <vt:lpstr>Office Theme</vt:lpstr>
      <vt:lpstr>Optimizing Federated Learning With Deep Reinforcement Learning for Digital Twin Empowered Industrial IoT</vt:lpstr>
      <vt:lpstr>Outline </vt:lpstr>
      <vt:lpstr>Goal of The Paper</vt:lpstr>
      <vt:lpstr>Goal of the paper </vt:lpstr>
      <vt:lpstr>Digital Twin</vt:lpstr>
      <vt:lpstr>Difficulties of DT modeling in IIoT </vt:lpstr>
      <vt:lpstr>Challenges and Proposed Solutions </vt:lpstr>
      <vt:lpstr>System Model And Problem Formulation</vt:lpstr>
      <vt:lpstr>System Model</vt:lpstr>
      <vt:lpstr>System Model</vt:lpstr>
      <vt:lpstr>System Model</vt:lpstr>
      <vt:lpstr>System Model</vt:lpstr>
      <vt:lpstr>Digital twin </vt:lpstr>
      <vt:lpstr>Data Utility Model</vt:lpstr>
      <vt:lpstr>Data Utility Model</vt:lpstr>
      <vt:lpstr>Data Utility Model</vt:lpstr>
      <vt:lpstr> Data size </vt:lpstr>
      <vt:lpstr>Quality </vt:lpstr>
      <vt:lpstr>Distrebution </vt:lpstr>
      <vt:lpstr>Distrebution </vt:lpstr>
      <vt:lpstr>Data Utility Model</vt:lpstr>
      <vt:lpstr>Data Utility Model</vt:lpstr>
      <vt:lpstr>Energy Consumption Model</vt:lpstr>
      <vt:lpstr>Energy Consumption Model</vt:lpstr>
      <vt:lpstr>Energy Consumption Model</vt:lpstr>
      <vt:lpstr>Energy Consumption Model</vt:lpstr>
      <vt:lpstr>Energy Consumption Model</vt:lpstr>
      <vt:lpstr>Energy Consumption Model</vt:lpstr>
      <vt:lpstr>Optimization Problem Formulation   </vt:lpstr>
      <vt:lpstr>Problem Formulation ( Device Selection ) </vt:lpstr>
      <vt:lpstr>Problem Formulation (Total Energy Cost ) </vt:lpstr>
      <vt:lpstr>Problem Formulation(Utility Function )</vt:lpstr>
      <vt:lpstr>Problem Formulation</vt:lpstr>
      <vt:lpstr>Problem Formulation</vt:lpstr>
      <vt:lpstr>Problem Formulation</vt:lpstr>
      <vt:lpstr>Problem Formulation</vt:lpstr>
      <vt:lpstr>Problem Formulation</vt:lpstr>
      <vt:lpstr>Problem Formulation</vt:lpstr>
      <vt:lpstr>DRL for Device Selection Based on DT</vt:lpstr>
      <vt:lpstr>DRL for Device Selection Based on DT</vt:lpstr>
      <vt:lpstr>DRL for Device Selection Based on DT</vt:lpstr>
      <vt:lpstr>DRL for Device Selection Based on DT</vt:lpstr>
      <vt:lpstr>DRL for Device Selection Based on DT</vt:lpstr>
      <vt:lpstr>DRL-Based Asynchronous Federated Learning</vt:lpstr>
      <vt:lpstr>Asynchronous Federated Learning </vt:lpstr>
      <vt:lpstr>DRL-Based Asynchronous Federated Learning </vt:lpstr>
      <vt:lpstr>DRL-Based Asynchronous Federated Learning </vt:lpstr>
      <vt:lpstr>DRL-Based Asynchronous Federated Learning </vt:lpstr>
      <vt:lpstr>DRL-Based Asynchronous Federated Learning </vt:lpstr>
      <vt:lpstr>DRL-Based Asynchronous Federated Learning </vt:lpstr>
      <vt:lpstr>Experiment Results </vt:lpstr>
      <vt:lpstr>Experiment Settings </vt:lpstr>
      <vt:lpstr>Local Training Model </vt:lpstr>
      <vt:lpstr>Baseline Model </vt:lpstr>
      <vt:lpstr>Baseline Model </vt:lpstr>
      <vt:lpstr>Experiments (EMD) </vt:lpstr>
      <vt:lpstr>Experiments (Data Utility) </vt:lpstr>
      <vt:lpstr>Experiments (Selection scheme’s performance) </vt:lpstr>
      <vt:lpstr>Experiments (comparison with baseline methods)</vt:lpstr>
      <vt:lpstr>Experiments (comparison with baseline methods) </vt:lpstr>
      <vt:lpstr>Conclusion</vt:lpstr>
      <vt:lpstr>Conclusion </vt:lpstr>
      <vt:lpstr>PowerPoint Presentation</vt:lpstr>
      <vt:lpstr>Refrences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116</cp:revision>
  <dcterms:created xsi:type="dcterms:W3CDTF">2023-03-04T03:43:20Z</dcterms:created>
  <dcterms:modified xsi:type="dcterms:W3CDTF">2023-04-17T05:22:03Z</dcterms:modified>
</cp:coreProperties>
</file>